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490" r:id="rId2"/>
    <p:sldId id="533" r:id="rId3"/>
    <p:sldId id="311" r:id="rId4"/>
    <p:sldId id="315" r:id="rId5"/>
    <p:sldId id="350" r:id="rId6"/>
    <p:sldId id="491" r:id="rId7"/>
    <p:sldId id="290" r:id="rId8"/>
    <p:sldId id="414" r:id="rId9"/>
    <p:sldId id="394" r:id="rId10"/>
    <p:sldId id="382" r:id="rId11"/>
    <p:sldId id="532" r:id="rId12"/>
    <p:sldId id="528" r:id="rId13"/>
    <p:sldId id="531" r:id="rId14"/>
    <p:sldId id="535" r:id="rId15"/>
    <p:sldId id="53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639"/>
    <p:restoredTop sz="92943"/>
  </p:normalViewPr>
  <p:slideViewPr>
    <p:cSldViewPr snapToGrid="0" snapToObjects="1">
      <p:cViewPr varScale="1">
        <p:scale>
          <a:sx n="121" d="100"/>
          <a:sy n="121" d="100"/>
        </p:scale>
        <p:origin x="16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11.tiff>
</file>

<file path=ppt/media/image12.tiff>
</file>

<file path=ppt/media/image13.jpeg>
</file>

<file path=ppt/media/image15.jpe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jpeg>
</file>

<file path=ppt/media/image3.jpeg>
</file>

<file path=ppt/media/image36.tif>
</file>

<file path=ppt/media/image37.tiff>
</file>

<file path=ppt/media/image38.tiff>
</file>

<file path=ppt/media/image39.tiff>
</file>

<file path=ppt/media/image4.jpg>
</file>

<file path=ppt/media/image40.png>
</file>

<file path=ppt/media/image41.png>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55F8BD-DEE4-F241-A603-4B105F8B2A2C}" type="datetimeFigureOut">
              <a:rPr lang="en-US" smtClean="0"/>
              <a:t>7/17/21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DB53E5-64FB-5A4E-BD78-8E4AA19AB6CD}" type="slidenum">
              <a:rPr lang="en-US" smtClean="0"/>
              <a:t>‹#›</a:t>
            </a:fld>
            <a:endParaRPr lang="en-US"/>
          </a:p>
        </p:txBody>
      </p:sp>
    </p:spTree>
    <p:extLst>
      <p:ext uri="{BB962C8B-B14F-4D97-AF65-F5344CB8AC3E}">
        <p14:creationId xmlns:p14="http://schemas.microsoft.com/office/powerpoint/2010/main" val="1344236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 want to do today is highlight some of the exciting workflows our team is developing –so that you can see some of the possibilities that you may want to implement yourselves…using our platform deliverables and what ultimately should be easy to use workflows.. As originally conceived the goal of our first NSF-funded </a:t>
            </a:r>
            <a:r>
              <a:rPr lang="en-US" dirty="0" err="1"/>
              <a:t>Biotaphy</a:t>
            </a:r>
            <a:r>
              <a:rPr lang="en-US" dirty="0"/>
              <a:t> project was to connect specimens, trees, tools.. In </a:t>
            </a:r>
            <a:r>
              <a:rPr lang="en-US" dirty="0" err="1"/>
              <a:t>Biotaphy</a:t>
            </a:r>
            <a:r>
              <a:rPr lang="en-US" dirty="0"/>
              <a:t> 2—our current funding—we want to make workflows more accessible to the community</a:t>
            </a:r>
          </a:p>
        </p:txBody>
      </p:sp>
      <p:sp>
        <p:nvSpPr>
          <p:cNvPr id="4" name="Slide Number Placeholder 3"/>
          <p:cNvSpPr>
            <a:spLocks noGrp="1"/>
          </p:cNvSpPr>
          <p:nvPr>
            <p:ph type="sldNum" sz="quarter" idx="10"/>
          </p:nvPr>
        </p:nvSpPr>
        <p:spPr/>
        <p:txBody>
          <a:bodyPr/>
          <a:lstStyle/>
          <a:p>
            <a:fld id="{4CE0C6AE-A4F7-8340-8046-4514AF2A3FC8}" type="slidenum">
              <a:rPr lang="en-US" smtClean="0"/>
              <a:t>1</a:t>
            </a:fld>
            <a:endParaRPr lang="en-US"/>
          </a:p>
        </p:txBody>
      </p:sp>
    </p:spTree>
    <p:extLst>
      <p:ext uri="{BB962C8B-B14F-4D97-AF65-F5344CB8AC3E}">
        <p14:creationId xmlns:p14="http://schemas.microsoft.com/office/powerpoint/2010/main" val="27080707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So here are some workflows that have been launched at the top. READ</a:t>
            </a:r>
          </a:p>
          <a:p>
            <a:r>
              <a:rPr lang="en-US" sz="1200" b="0" i="0" u="none" strike="noStrike" kern="1200" dirty="0">
                <a:solidFill>
                  <a:schemeClr val="tx1"/>
                </a:solidFill>
                <a:effectLst/>
                <a:latin typeface="+mn-lt"/>
                <a:ea typeface="+mn-ea"/>
                <a:cs typeface="+mn-cs"/>
              </a:rPr>
              <a:t>at the bottom are workflows that we have  developed and are ready to launch READ---Advanced PD (you will see these); ancestral niche and paleoclimate range– Ryan Folk</a:t>
            </a:r>
          </a:p>
          <a:p>
            <a:br>
              <a:rPr lang="en-US" dirty="0"/>
            </a:br>
            <a:endParaRPr lang="en-US" dirty="0"/>
          </a:p>
        </p:txBody>
      </p:sp>
      <p:sp>
        <p:nvSpPr>
          <p:cNvPr id="4" name="Slide Number Placeholder 3"/>
          <p:cNvSpPr>
            <a:spLocks noGrp="1"/>
          </p:cNvSpPr>
          <p:nvPr>
            <p:ph type="sldNum" sz="quarter" idx="5"/>
          </p:nvPr>
        </p:nvSpPr>
        <p:spPr/>
        <p:txBody>
          <a:bodyPr/>
          <a:lstStyle/>
          <a:p>
            <a:fld id="{D6DB53E5-64FB-5A4E-BD78-8E4AA19AB6CD}" type="slidenum">
              <a:rPr lang="en-US" smtClean="0"/>
              <a:t>12</a:t>
            </a:fld>
            <a:endParaRPr lang="en-US"/>
          </a:p>
        </p:txBody>
      </p:sp>
    </p:spTree>
    <p:extLst>
      <p:ext uri="{BB962C8B-B14F-4D97-AF65-F5344CB8AC3E}">
        <p14:creationId xmlns:p14="http://schemas.microsoft.com/office/powerpoint/2010/main" val="2936196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Here is the project architecture – functions and communication between </a:t>
            </a:r>
            <a:r>
              <a:rPr lang="en-US" sz="1200" b="0" i="0" u="none" strike="noStrike" kern="1200" dirty="0" err="1">
                <a:solidFill>
                  <a:schemeClr val="tx1"/>
                </a:solidFill>
                <a:effectLst/>
                <a:latin typeface="+mn-lt"/>
                <a:ea typeface="+mn-ea"/>
                <a:cs typeface="+mn-cs"/>
              </a:rPr>
              <a:t>biotaphy</a:t>
            </a:r>
            <a:r>
              <a:rPr lang="en-US" sz="1200" b="0" i="0" u="none" strike="noStrike" kern="1200" dirty="0">
                <a:solidFill>
                  <a:schemeClr val="tx1"/>
                </a:solidFill>
                <a:effectLst/>
                <a:latin typeface="+mn-lt"/>
                <a:ea typeface="+mn-ea"/>
                <a:cs typeface="+mn-cs"/>
              </a:rPr>
              <a:t> subsystems; what is under the hood that most users will not have to worry about.  But the general idea is that there are various sorts of input data on the left as discussed. The data access manager (DAM) responds to external user communications through client interfaces / then distributes the data and jobs internally. Compute management directs jobs to and from the compute engine —the workhorse of the software …to execute workflows</a:t>
            </a:r>
          </a:p>
          <a:p>
            <a:r>
              <a:rPr lang="en-US" dirty="0"/>
              <a:t>CJ will answer any questions you might have about this!</a:t>
            </a:r>
          </a:p>
        </p:txBody>
      </p:sp>
      <p:sp>
        <p:nvSpPr>
          <p:cNvPr id="4" name="Slide Number Placeholder 3"/>
          <p:cNvSpPr>
            <a:spLocks noGrp="1"/>
          </p:cNvSpPr>
          <p:nvPr>
            <p:ph type="sldNum" sz="quarter" idx="5"/>
          </p:nvPr>
        </p:nvSpPr>
        <p:spPr/>
        <p:txBody>
          <a:bodyPr/>
          <a:lstStyle/>
          <a:p>
            <a:fld id="{D6DB53E5-64FB-5A4E-BD78-8E4AA19AB6CD}" type="slidenum">
              <a:rPr lang="en-US" smtClean="0"/>
              <a:t>13</a:t>
            </a:fld>
            <a:endParaRPr lang="en-US"/>
          </a:p>
        </p:txBody>
      </p:sp>
    </p:spTree>
    <p:extLst>
      <p:ext uri="{BB962C8B-B14F-4D97-AF65-F5344CB8AC3E}">
        <p14:creationId xmlns:p14="http://schemas.microsoft.com/office/powerpoint/2010/main" val="4264141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a:t>
            </a:r>
            <a:r>
              <a:rPr lang="en-US" dirty="0" err="1"/>
              <a:t>Biotaphy</a:t>
            </a:r>
            <a:r>
              <a:rPr lang="en-US" dirty="0"/>
              <a:t> vs </a:t>
            </a:r>
            <a:r>
              <a:rPr lang="en-US"/>
              <a:t>Biotaffy</a:t>
            </a:r>
          </a:p>
        </p:txBody>
      </p:sp>
      <p:sp>
        <p:nvSpPr>
          <p:cNvPr id="4" name="Slide Number Placeholder 3"/>
          <p:cNvSpPr>
            <a:spLocks noGrp="1"/>
          </p:cNvSpPr>
          <p:nvPr>
            <p:ph type="sldNum" sz="quarter" idx="5"/>
          </p:nvPr>
        </p:nvSpPr>
        <p:spPr/>
        <p:txBody>
          <a:bodyPr/>
          <a:lstStyle/>
          <a:p>
            <a:fld id="{D6DB53E5-64FB-5A4E-BD78-8E4AA19AB6CD}" type="slidenum">
              <a:rPr lang="en-US" smtClean="0"/>
              <a:t>14</a:t>
            </a:fld>
            <a:endParaRPr lang="en-US"/>
          </a:p>
        </p:txBody>
      </p:sp>
    </p:spTree>
    <p:extLst>
      <p:ext uri="{BB962C8B-B14F-4D97-AF65-F5344CB8AC3E}">
        <p14:creationId xmlns:p14="http://schemas.microsoft.com/office/powerpoint/2010/main" val="3633434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our game plan…short intro from Doug Soltis –then we will highlight our tool use and workflows with </a:t>
            </a:r>
            <a:r>
              <a:rPr lang="en-US"/>
              <a:t>actual examples—test cases!!!  </a:t>
            </a:r>
            <a:r>
              <a:rPr lang="en-US" dirty="0"/>
              <a:t>As you listen—think, I want to do that…our goal with </a:t>
            </a:r>
            <a:r>
              <a:rPr lang="en-US" dirty="0" err="1"/>
              <a:t>Biotaphy</a:t>
            </a:r>
            <a:r>
              <a:rPr lang="en-US" dirty="0"/>
              <a:t> 2 is to make these work flows readily accessible</a:t>
            </a:r>
          </a:p>
          <a:p>
            <a:endParaRPr lang="en-US" dirty="0"/>
          </a:p>
        </p:txBody>
      </p:sp>
      <p:sp>
        <p:nvSpPr>
          <p:cNvPr id="4" name="Slide Number Placeholder 3"/>
          <p:cNvSpPr>
            <a:spLocks noGrp="1"/>
          </p:cNvSpPr>
          <p:nvPr>
            <p:ph type="sldNum" sz="quarter" idx="5"/>
          </p:nvPr>
        </p:nvSpPr>
        <p:spPr/>
        <p:txBody>
          <a:bodyPr/>
          <a:lstStyle/>
          <a:p>
            <a:fld id="{D6DB53E5-64FB-5A4E-BD78-8E4AA19AB6CD}" type="slidenum">
              <a:rPr lang="en-US" smtClean="0"/>
              <a:t>2</a:t>
            </a:fld>
            <a:endParaRPr lang="en-US"/>
          </a:p>
        </p:txBody>
      </p:sp>
    </p:spTree>
    <p:extLst>
      <p:ext uri="{BB962C8B-B14F-4D97-AF65-F5344CB8AC3E}">
        <p14:creationId xmlns:p14="http://schemas.microsoft.com/office/powerpoint/2010/main" val="32808517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DB53E5-64FB-5A4E-BD78-8E4AA19AB6CD}" type="slidenum">
              <a:rPr lang="en-US" smtClean="0"/>
              <a:t>3</a:t>
            </a:fld>
            <a:endParaRPr lang="en-US"/>
          </a:p>
        </p:txBody>
      </p:sp>
    </p:spTree>
    <p:extLst>
      <p:ext uri="{BB962C8B-B14F-4D97-AF65-F5344CB8AC3E}">
        <p14:creationId xmlns:p14="http://schemas.microsoft.com/office/powerpoint/2010/main" val="1551246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628650" lvl="1" indent="-171450">
              <a:buFont typeface="Arial"/>
              <a:buChar char="•"/>
            </a:pPr>
            <a:r>
              <a:rPr lang="en-US" sz="1600" kern="1200" dirty="0" err="1">
                <a:solidFill>
                  <a:schemeClr val="tx1"/>
                </a:solidFill>
                <a:effectLst/>
                <a:latin typeface="+mn-lt"/>
                <a:ea typeface="+mn-ea"/>
                <a:cs typeface="+mn-cs"/>
              </a:rPr>
              <a:t>Lifemapper</a:t>
            </a:r>
            <a:r>
              <a:rPr lang="en-US" sz="1600" kern="1200" dirty="0">
                <a:solidFill>
                  <a:schemeClr val="tx1"/>
                </a:solidFill>
                <a:effectLst/>
                <a:latin typeface="+mn-lt"/>
                <a:ea typeface="+mn-ea"/>
                <a:cs typeface="+mn-cs"/>
              </a:rPr>
              <a:t> calculates predicted </a:t>
            </a:r>
            <a:r>
              <a:rPr lang="en-US" sz="1600" dirty="0"/>
              <a:t>habitat </a:t>
            </a:r>
            <a:r>
              <a:rPr lang="en-US" sz="1600" kern="1200" dirty="0">
                <a:solidFill>
                  <a:schemeClr val="tx1"/>
                </a:solidFill>
                <a:effectLst/>
                <a:latin typeface="+mn-lt"/>
                <a:ea typeface="+mn-ea"/>
                <a:cs typeface="+mn-cs"/>
              </a:rPr>
              <a:t>models using occurrence and environmental data---niche models on </a:t>
            </a:r>
            <a:r>
              <a:rPr lang="en-US" sz="1600" kern="1200">
                <a:solidFill>
                  <a:schemeClr val="tx1"/>
                </a:solidFill>
                <a:effectLst/>
                <a:latin typeface="+mn-lt"/>
                <a:ea typeface="+mn-ea"/>
                <a:cs typeface="+mn-cs"/>
              </a:rPr>
              <a:t>the fly</a:t>
            </a:r>
            <a:endParaRPr lang="en-US" sz="16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8BCF649-5B55-544D-AA2E-68C53F24AC55}" type="slidenum">
              <a:rPr lang="en-US" smtClean="0"/>
              <a:t>5</a:t>
            </a:fld>
            <a:endParaRPr lang="en-US"/>
          </a:p>
        </p:txBody>
      </p:sp>
    </p:spTree>
    <p:extLst>
      <p:ext uri="{BB962C8B-B14F-4D97-AF65-F5344CB8AC3E}">
        <p14:creationId xmlns:p14="http://schemas.microsoft.com/office/powerpoint/2010/main" val="2189455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original </a:t>
            </a:r>
            <a:r>
              <a:rPr lang="en-US" dirty="0" err="1"/>
              <a:t>biotaphy</a:t>
            </a:r>
            <a:r>
              <a:rPr lang="en-US" dirty="0"/>
              <a:t> proposal we proposed 5 possible workflows that we wanted to implement   I know you can’t read these …so I will zoom in on a few </a:t>
            </a:r>
          </a:p>
        </p:txBody>
      </p:sp>
      <p:sp>
        <p:nvSpPr>
          <p:cNvPr id="4" name="Slide Number Placeholder 3"/>
          <p:cNvSpPr>
            <a:spLocks noGrp="1"/>
          </p:cNvSpPr>
          <p:nvPr>
            <p:ph type="sldNum" sz="quarter" idx="10"/>
          </p:nvPr>
        </p:nvSpPr>
        <p:spPr/>
        <p:txBody>
          <a:bodyPr/>
          <a:lstStyle/>
          <a:p>
            <a:fld id="{4CE0C6AE-A4F7-8340-8046-4514AF2A3FC8}" type="slidenum">
              <a:rPr lang="en-US" smtClean="0"/>
              <a:t>6</a:t>
            </a:fld>
            <a:endParaRPr lang="en-US"/>
          </a:p>
        </p:txBody>
      </p:sp>
    </p:spTree>
    <p:extLst>
      <p:ext uri="{BB962C8B-B14F-4D97-AF65-F5344CB8AC3E}">
        <p14:creationId xmlns:p14="http://schemas.microsoft.com/office/powerpoint/2010/main" val="7281072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One workflow that has been of great interest is to reconstruct ancestral niche. You have a Clade of interest- we need taxon names (OT) and occurrence data (</a:t>
            </a:r>
            <a:r>
              <a:rPr lang="en-US" sz="1200" b="0" i="0" u="none" strike="noStrike" kern="1200" dirty="0" err="1">
                <a:solidFill>
                  <a:schemeClr val="tx1"/>
                </a:solidFill>
                <a:effectLst/>
                <a:latin typeface="+mn-lt"/>
                <a:ea typeface="+mn-ea"/>
                <a:cs typeface="+mn-cs"/>
              </a:rPr>
              <a:t>iDigBio</a:t>
            </a:r>
            <a:r>
              <a:rPr lang="en-US" sz="1200" b="0" i="0" u="none" strike="noStrike" kern="1200" dirty="0">
                <a:solidFill>
                  <a:schemeClr val="tx1"/>
                </a:solidFill>
                <a:effectLst/>
                <a:latin typeface="+mn-lt"/>
                <a:ea typeface="+mn-ea"/>
                <a:cs typeface="+mn-cs"/>
              </a:rPr>
              <a:t>)— we can use those data to build niche models for all the tip species  We also need a tree (build one or download one) and we can now examine niche shifts across the tree and look at phylogenetic constraints on niche evolution </a:t>
            </a:r>
          </a:p>
          <a:p>
            <a:br>
              <a:rPr lang="en-US" dirty="0"/>
            </a:br>
            <a:endParaRPr lang="en-US" dirty="0"/>
          </a:p>
        </p:txBody>
      </p:sp>
      <p:sp>
        <p:nvSpPr>
          <p:cNvPr id="4" name="Slide Number Placeholder 3"/>
          <p:cNvSpPr>
            <a:spLocks noGrp="1"/>
          </p:cNvSpPr>
          <p:nvPr>
            <p:ph type="sldNum" sz="quarter" idx="5"/>
          </p:nvPr>
        </p:nvSpPr>
        <p:spPr/>
        <p:txBody>
          <a:bodyPr/>
          <a:lstStyle/>
          <a:p>
            <a:fld id="{D6DB53E5-64FB-5A4E-BD78-8E4AA19AB6CD}" type="slidenum">
              <a:rPr lang="en-US" smtClean="0"/>
              <a:t>7</a:t>
            </a:fld>
            <a:endParaRPr lang="en-US"/>
          </a:p>
        </p:txBody>
      </p:sp>
    </p:spTree>
    <p:extLst>
      <p:ext uri="{BB962C8B-B14F-4D97-AF65-F5344CB8AC3E}">
        <p14:creationId xmlns:p14="http://schemas.microsoft.com/office/powerpoint/2010/main" val="261878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Another workflow of interest involves studies of spatial phylogenetics.  A researcher selects an area of interest- here the Amazonian region but if could be Florida or a watershed in Ohio.  You need a species list - occurrence data for those species. - and you need a tree for just those species. That tree can be obtained by pruning an existing tree to match your species list.   You can then compute phylogenetic diversity (PD)- </a:t>
            </a:r>
          </a:p>
        </p:txBody>
      </p:sp>
      <p:sp>
        <p:nvSpPr>
          <p:cNvPr id="4" name="Slide Number Placeholder 3"/>
          <p:cNvSpPr>
            <a:spLocks noGrp="1"/>
          </p:cNvSpPr>
          <p:nvPr>
            <p:ph type="sldNum" sz="quarter" idx="5"/>
          </p:nvPr>
        </p:nvSpPr>
        <p:spPr/>
        <p:txBody>
          <a:bodyPr/>
          <a:lstStyle/>
          <a:p>
            <a:fld id="{D6DB53E5-64FB-5A4E-BD78-8E4AA19AB6CD}" type="slidenum">
              <a:rPr lang="en-US" smtClean="0"/>
              <a:t>8</a:t>
            </a:fld>
            <a:endParaRPr lang="en-US"/>
          </a:p>
        </p:txBody>
      </p:sp>
    </p:spTree>
    <p:extLst>
      <p:ext uri="{BB962C8B-B14F-4D97-AF65-F5344CB8AC3E}">
        <p14:creationId xmlns:p14="http://schemas.microsoft.com/office/powerpoint/2010/main" val="3418197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Hannah will tell you more about PD next</a:t>
            </a:r>
          </a:p>
        </p:txBody>
      </p:sp>
      <p:sp>
        <p:nvSpPr>
          <p:cNvPr id="4" name="Slide Number Placeholder 3"/>
          <p:cNvSpPr>
            <a:spLocks noGrp="1"/>
          </p:cNvSpPr>
          <p:nvPr>
            <p:ph type="sldNum" sz="quarter" idx="5"/>
          </p:nvPr>
        </p:nvSpPr>
        <p:spPr/>
        <p:txBody>
          <a:bodyPr/>
          <a:lstStyle/>
          <a:p>
            <a:fld id="{D6DB53E5-64FB-5A4E-BD78-8E4AA19AB6CD}" type="slidenum">
              <a:rPr lang="en-US" smtClean="0"/>
              <a:t>9</a:t>
            </a:fld>
            <a:endParaRPr lang="en-US"/>
          </a:p>
        </p:txBody>
      </p:sp>
    </p:spTree>
    <p:extLst>
      <p:ext uri="{BB962C8B-B14F-4D97-AF65-F5344CB8AC3E}">
        <p14:creationId xmlns:p14="http://schemas.microsoft.com/office/powerpoint/2010/main" val="5504293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 goal of </a:t>
            </a:r>
            <a:r>
              <a:rPr lang="en-US" sz="1200" b="0" i="0" u="none" strike="noStrike" kern="1200" dirty="0" err="1">
                <a:solidFill>
                  <a:schemeClr val="tx1"/>
                </a:solidFill>
                <a:effectLst/>
                <a:latin typeface="+mn-lt"/>
                <a:ea typeface="+mn-ea"/>
                <a:cs typeface="+mn-cs"/>
              </a:rPr>
              <a:t>Biotaphy</a:t>
            </a:r>
            <a:r>
              <a:rPr lang="en-US" sz="1200" b="0" i="0" u="none" strike="noStrike" kern="1200" dirty="0">
                <a:solidFill>
                  <a:schemeClr val="tx1"/>
                </a:solidFill>
                <a:effectLst/>
                <a:latin typeface="+mn-lt"/>
                <a:ea typeface="+mn-ea"/>
                <a:cs typeface="+mn-cs"/>
              </a:rPr>
              <a:t> 2 is to make workflows like these - and other workflows you will hear more about today- more readily available to general users.  We want Our </a:t>
            </a:r>
            <a:r>
              <a:rPr lang="en-US" sz="1200" b="0" i="0" u="none" strike="noStrike" kern="1200" dirty="0" err="1">
                <a:solidFill>
                  <a:schemeClr val="tx1"/>
                </a:solidFill>
                <a:effectLst/>
                <a:latin typeface="+mn-lt"/>
                <a:ea typeface="+mn-ea"/>
                <a:cs typeface="+mn-cs"/>
              </a:rPr>
              <a:t>Biotaphy</a:t>
            </a:r>
            <a:r>
              <a:rPr lang="en-US" sz="1200" b="0" i="0" u="none" strike="noStrike" kern="1200" dirty="0">
                <a:solidFill>
                  <a:schemeClr val="tx1"/>
                </a:solidFill>
                <a:effectLst/>
                <a:latin typeface="+mn-lt"/>
                <a:ea typeface="+mn-ea"/>
                <a:cs typeface="+mn-cs"/>
              </a:rPr>
              <a:t> platform …</a:t>
            </a:r>
          </a:p>
          <a:p>
            <a:br>
              <a:rPr lang="en-US" dirty="0"/>
            </a:br>
            <a:endParaRPr lang="en-US" dirty="0"/>
          </a:p>
        </p:txBody>
      </p:sp>
      <p:sp>
        <p:nvSpPr>
          <p:cNvPr id="4" name="Slide Number Placeholder 3"/>
          <p:cNvSpPr>
            <a:spLocks noGrp="1"/>
          </p:cNvSpPr>
          <p:nvPr>
            <p:ph type="sldNum" sz="quarter" idx="5"/>
          </p:nvPr>
        </p:nvSpPr>
        <p:spPr/>
        <p:txBody>
          <a:bodyPr/>
          <a:lstStyle/>
          <a:p>
            <a:fld id="{D6DB53E5-64FB-5A4E-BD78-8E4AA19AB6CD}" type="slidenum">
              <a:rPr lang="en-US" smtClean="0"/>
              <a:t>11</a:t>
            </a:fld>
            <a:endParaRPr lang="en-US"/>
          </a:p>
        </p:txBody>
      </p:sp>
    </p:spTree>
    <p:extLst>
      <p:ext uri="{BB962C8B-B14F-4D97-AF65-F5344CB8AC3E}">
        <p14:creationId xmlns:p14="http://schemas.microsoft.com/office/powerpoint/2010/main" val="2397492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3C60A-2690-4C4C-AC49-AA09E06FB8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DE3704-ED31-E045-A715-74B78FF88F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1E431D-3E6C-5846-924C-402F51C3E52D}"/>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5" name="Footer Placeholder 4">
            <a:extLst>
              <a:ext uri="{FF2B5EF4-FFF2-40B4-BE49-F238E27FC236}">
                <a16:creationId xmlns:a16="http://schemas.microsoft.com/office/drawing/2014/main" id="{BFDF41D8-8DB9-A246-B880-9023582BDA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066088-735C-1048-B459-0C9A0E4AB853}"/>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2616525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ABA9A-3858-7242-BDF4-9FA44E602B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113EE2-6D29-2749-8D09-539824A3F1C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40AFB6-5B87-D147-AE67-2EF45951073C}"/>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5" name="Footer Placeholder 4">
            <a:extLst>
              <a:ext uri="{FF2B5EF4-FFF2-40B4-BE49-F238E27FC236}">
                <a16:creationId xmlns:a16="http://schemas.microsoft.com/office/drawing/2014/main" id="{1393B8D8-8E24-3A40-A966-B2D93F804A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28CA40-3190-E647-95C2-464F57260052}"/>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304494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76A4B3-86AA-1046-9107-CBD6C4B3269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B073FA-BC48-2E49-B64D-38BD286E479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C129E1-0159-0546-81E5-D4633590F5C8}"/>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5" name="Footer Placeholder 4">
            <a:extLst>
              <a:ext uri="{FF2B5EF4-FFF2-40B4-BE49-F238E27FC236}">
                <a16:creationId xmlns:a16="http://schemas.microsoft.com/office/drawing/2014/main" id="{C2429444-FBFA-B449-9D08-904F4B643F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392F77-4FD0-9A42-8CAC-49FB3EB48231}"/>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2084994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58C0D-585F-884A-BD6E-437D9EE348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BF9461-8DBC-AE4E-B35C-DAEF48A00E9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2BF144-09B9-3640-B013-4AF37D25FC1A}"/>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5" name="Footer Placeholder 4">
            <a:extLst>
              <a:ext uri="{FF2B5EF4-FFF2-40B4-BE49-F238E27FC236}">
                <a16:creationId xmlns:a16="http://schemas.microsoft.com/office/drawing/2014/main" id="{D1421C4D-3B9E-5D45-ACD1-0499FA1529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C4A9AF-4BE9-CB45-B99E-6FD357ED411B}"/>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289271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73045-B99A-354E-B228-8C3AF1803C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45D628C-2436-9D4A-B44A-3D739A6289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52ACA73-E109-0742-8727-2DAB6C430B50}"/>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5" name="Footer Placeholder 4">
            <a:extLst>
              <a:ext uri="{FF2B5EF4-FFF2-40B4-BE49-F238E27FC236}">
                <a16:creationId xmlns:a16="http://schemas.microsoft.com/office/drawing/2014/main" id="{8845E6A8-2FA0-EE48-8A31-CDCE072A69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F6EA3-77E7-464E-ACC1-CE393B0FA93E}"/>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1681256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95DE8-E89B-B74E-B4DA-664307272D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A2B351-1028-5B4C-ADF5-21B61A99138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C8AA0C-32E5-1C4A-B2E6-BD05EBF8385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2FEB05-04CA-5F4E-8FAA-69B55420C238}"/>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6" name="Footer Placeholder 5">
            <a:extLst>
              <a:ext uri="{FF2B5EF4-FFF2-40B4-BE49-F238E27FC236}">
                <a16:creationId xmlns:a16="http://schemas.microsoft.com/office/drawing/2014/main" id="{F019BA1E-55AE-C347-B7BF-B084513761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547BD5-D6E2-E745-B3A2-34C252C0DA61}"/>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1246723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01B25-8A6B-6B40-A770-DC70D8E9FC7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9C896F7-C988-1A47-A673-8CE81F8232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CBFB504-6602-D14E-AAED-EB36BBE253A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67E2812-A426-474B-9A36-253C14D31A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70387BE-FDAC-4F47-8793-09A0499E12D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B54866-84AF-194D-9CF7-2B4731FDFC13}"/>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8" name="Footer Placeholder 7">
            <a:extLst>
              <a:ext uri="{FF2B5EF4-FFF2-40B4-BE49-F238E27FC236}">
                <a16:creationId xmlns:a16="http://schemas.microsoft.com/office/drawing/2014/main" id="{B8272257-5DB9-8145-BD4A-8963D11867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9FEAFF-0D02-784A-A187-BB4618208BC1}"/>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12069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D344A-5534-6649-BDCC-B664ED346E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B0CA35-9A98-6A47-8C2B-B9AE3C2B12E6}"/>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4" name="Footer Placeholder 3">
            <a:extLst>
              <a:ext uri="{FF2B5EF4-FFF2-40B4-BE49-F238E27FC236}">
                <a16:creationId xmlns:a16="http://schemas.microsoft.com/office/drawing/2014/main" id="{DCA540AC-A7D7-1842-8AD0-606E1B05BD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3A9C7B-DB55-D342-86C1-C53E6841F505}"/>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2479771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204A7-2290-764F-AD46-20744B2531DF}"/>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3" name="Footer Placeholder 2">
            <a:extLst>
              <a:ext uri="{FF2B5EF4-FFF2-40B4-BE49-F238E27FC236}">
                <a16:creationId xmlns:a16="http://schemas.microsoft.com/office/drawing/2014/main" id="{CF97606A-409E-7344-A008-2B8C7AC2CA3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C50C0A-AC5E-C746-9A96-EEF056AA4891}"/>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688567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5EB6-611C-6E44-BDDE-0E575EB7BC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4B9FD9-CA81-EF42-B661-58DCED7976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411BC71-9A87-F44D-B035-A9CC932E99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907F438-8C1D-384B-A46C-6AD6C8BBAE97}"/>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6" name="Footer Placeholder 5">
            <a:extLst>
              <a:ext uri="{FF2B5EF4-FFF2-40B4-BE49-F238E27FC236}">
                <a16:creationId xmlns:a16="http://schemas.microsoft.com/office/drawing/2014/main" id="{8D8DFBC9-56DB-8446-8651-5860FFBAD7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9A994A-89CE-BF44-8B4B-BC8DB957F238}"/>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32854869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779A8-A682-974C-B10F-D5A12BC340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65C3B1-37A5-FA4C-AA10-B254BDA2E9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DFFE5E3-DB64-E941-A245-E95B211B03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1CFA005-4829-5F4C-B5C6-CE1C07C12FF3}"/>
              </a:ext>
            </a:extLst>
          </p:cNvPr>
          <p:cNvSpPr>
            <a:spLocks noGrp="1"/>
          </p:cNvSpPr>
          <p:nvPr>
            <p:ph type="dt" sz="half" idx="10"/>
          </p:nvPr>
        </p:nvSpPr>
        <p:spPr/>
        <p:txBody>
          <a:bodyPr/>
          <a:lstStyle/>
          <a:p>
            <a:fld id="{200370E4-BF31-F64D-8B95-B3FC95E8814C}" type="datetimeFigureOut">
              <a:rPr lang="en-US" smtClean="0"/>
              <a:t>7/17/21</a:t>
            </a:fld>
            <a:endParaRPr lang="en-US"/>
          </a:p>
        </p:txBody>
      </p:sp>
      <p:sp>
        <p:nvSpPr>
          <p:cNvPr id="6" name="Footer Placeholder 5">
            <a:extLst>
              <a:ext uri="{FF2B5EF4-FFF2-40B4-BE49-F238E27FC236}">
                <a16:creationId xmlns:a16="http://schemas.microsoft.com/office/drawing/2014/main" id="{763F33F3-A0D2-6848-ACDF-AF08969332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F2290-A001-9745-B5E3-2F5B2F76C84D}"/>
              </a:ext>
            </a:extLst>
          </p:cNvPr>
          <p:cNvSpPr>
            <a:spLocks noGrp="1"/>
          </p:cNvSpPr>
          <p:nvPr>
            <p:ph type="sldNum" sz="quarter" idx="12"/>
          </p:nvPr>
        </p:nvSpPr>
        <p:spPr/>
        <p:txBody>
          <a:bodyPr/>
          <a:lstStyle/>
          <a:p>
            <a:fld id="{4E5D4460-8025-A04E-A984-964FD725702C}" type="slidenum">
              <a:rPr lang="en-US" smtClean="0"/>
              <a:t>‹#›</a:t>
            </a:fld>
            <a:endParaRPr lang="en-US"/>
          </a:p>
        </p:txBody>
      </p:sp>
    </p:spTree>
    <p:extLst>
      <p:ext uri="{BB962C8B-B14F-4D97-AF65-F5344CB8AC3E}">
        <p14:creationId xmlns:p14="http://schemas.microsoft.com/office/powerpoint/2010/main" val="1241346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534C7B-D07B-4946-A163-4B99B5A6A3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F3C547-FAF6-E542-BFC1-65E082A64D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AE19BF-5627-6F42-8E61-BE3BFA624C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0370E4-BF31-F64D-8B95-B3FC95E8814C}" type="datetimeFigureOut">
              <a:rPr lang="en-US" smtClean="0"/>
              <a:t>7/17/21</a:t>
            </a:fld>
            <a:endParaRPr lang="en-US"/>
          </a:p>
        </p:txBody>
      </p:sp>
      <p:sp>
        <p:nvSpPr>
          <p:cNvPr id="5" name="Footer Placeholder 4">
            <a:extLst>
              <a:ext uri="{FF2B5EF4-FFF2-40B4-BE49-F238E27FC236}">
                <a16:creationId xmlns:a16="http://schemas.microsoft.com/office/drawing/2014/main" id="{E06DDF94-0BBE-884D-89B0-3C92764580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86332D-C8C7-6949-8AE2-3FC67E6940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5D4460-8025-A04E-A984-964FD725702C}" type="slidenum">
              <a:rPr lang="en-US" smtClean="0"/>
              <a:t>‹#›</a:t>
            </a:fld>
            <a:endParaRPr lang="en-US"/>
          </a:p>
        </p:txBody>
      </p:sp>
    </p:spTree>
    <p:extLst>
      <p:ext uri="{BB962C8B-B14F-4D97-AF65-F5344CB8AC3E}">
        <p14:creationId xmlns:p14="http://schemas.microsoft.com/office/powerpoint/2010/main" val="41404713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36.t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8.tif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9.tiff"/><Relationship Id="rId7" Type="http://schemas.openxmlformats.org/officeDocument/2006/relationships/image" Target="../media/image41.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2.png"/><Relationship Id="rId4" Type="http://schemas.openxmlformats.org/officeDocument/2006/relationships/image" Target="../media/image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image" Target="../media/image7.tiff"/><Relationship Id="rId7" Type="http://schemas.openxmlformats.org/officeDocument/2006/relationships/image" Target="../media/image11.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tiff"/><Relationship Id="rId5" Type="http://schemas.openxmlformats.org/officeDocument/2006/relationships/image" Target="../media/image9.tiff"/><Relationship Id="rId4" Type="http://schemas.openxmlformats.org/officeDocument/2006/relationships/image" Target="../media/image8.tiff"/></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21.jp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30.emf"/><Relationship Id="rId13" Type="http://schemas.openxmlformats.org/officeDocument/2006/relationships/image" Target="../media/image35.emf"/><Relationship Id="rId3" Type="http://schemas.openxmlformats.org/officeDocument/2006/relationships/image" Target="../media/image25.jpeg"/><Relationship Id="rId7" Type="http://schemas.openxmlformats.org/officeDocument/2006/relationships/image" Target="../media/image29.emf"/><Relationship Id="rId12" Type="http://schemas.openxmlformats.org/officeDocument/2006/relationships/image" Target="../media/image34.emf"/><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8.emf"/><Relationship Id="rId11" Type="http://schemas.openxmlformats.org/officeDocument/2006/relationships/image" Target="../media/image33.emf"/><Relationship Id="rId5" Type="http://schemas.openxmlformats.org/officeDocument/2006/relationships/image" Target="../media/image27.emf"/><Relationship Id="rId10" Type="http://schemas.openxmlformats.org/officeDocument/2006/relationships/image" Target="../media/image32.emf"/><Relationship Id="rId4" Type="http://schemas.openxmlformats.org/officeDocument/2006/relationships/image" Target="../media/image26.emf"/><Relationship Id="rId9" Type="http://schemas.openxmlformats.org/officeDocument/2006/relationships/image" Target="../media/image3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524000" y="1"/>
            <a:ext cx="9144000" cy="1022351"/>
          </a:xfrm>
          <a:prstGeom prst="rect">
            <a:avLst/>
          </a:prstGeom>
          <a:solidFill>
            <a:srgbClr val="CDE8BB"/>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p:cNvSpPr txBox="1">
            <a:spLocks/>
          </p:cNvSpPr>
          <p:nvPr/>
        </p:nvSpPr>
        <p:spPr>
          <a:xfrm>
            <a:off x="0" y="7938"/>
            <a:ext cx="12192000" cy="1022351"/>
          </a:xfrm>
          <a:prstGeom prst="rect">
            <a:avLst/>
          </a:prstGeom>
          <a:solidFill>
            <a:srgbClr val="CDE8BB"/>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200" dirty="0">
                <a:latin typeface="+mn-lt"/>
              </a:rPr>
              <a:t>Linking Heterogeneous Data: </a:t>
            </a:r>
          </a:p>
          <a:p>
            <a:pPr algn="ctr"/>
            <a:endParaRPr lang="en-US" sz="3200" dirty="0" err="1">
              <a:latin typeface="+mn-lt"/>
            </a:endParaRPr>
          </a:p>
        </p:txBody>
      </p:sp>
      <p:sp>
        <p:nvSpPr>
          <p:cNvPr id="2" name="Title 1"/>
          <p:cNvSpPr>
            <a:spLocks noGrp="1"/>
          </p:cNvSpPr>
          <p:nvPr>
            <p:ph type="title"/>
          </p:nvPr>
        </p:nvSpPr>
        <p:spPr>
          <a:xfrm>
            <a:off x="2057400" y="469406"/>
            <a:ext cx="7886700" cy="673099"/>
          </a:xfrm>
        </p:spPr>
        <p:txBody>
          <a:bodyPr>
            <a:normAutofit/>
          </a:bodyPr>
          <a:lstStyle/>
          <a:p>
            <a:pPr algn="ctr"/>
            <a:r>
              <a:rPr lang="en-US" sz="3200" dirty="0">
                <a:latin typeface="+mn-lt"/>
              </a:rPr>
              <a:t>Connecting Specimens, Trees, Tools</a:t>
            </a:r>
          </a:p>
        </p:txBody>
      </p:sp>
      <p:sp>
        <p:nvSpPr>
          <p:cNvPr id="9" name="TextBox 8"/>
          <p:cNvSpPr txBox="1"/>
          <p:nvPr/>
        </p:nvSpPr>
        <p:spPr>
          <a:xfrm>
            <a:off x="2913366" y="1278130"/>
            <a:ext cx="6310817" cy="1815882"/>
          </a:xfrm>
          <a:prstGeom prst="rect">
            <a:avLst/>
          </a:prstGeom>
          <a:noFill/>
        </p:spPr>
        <p:txBody>
          <a:bodyPr wrap="none" rtlCol="0">
            <a:spAutoFit/>
          </a:bodyPr>
          <a:lstStyle/>
          <a:p>
            <a:pPr algn="ctr"/>
            <a:r>
              <a:rPr lang="en-US" sz="2800" dirty="0" err="1">
                <a:solidFill>
                  <a:srgbClr val="0000FF"/>
                </a:solidFill>
              </a:rPr>
              <a:t>BiotaPhy</a:t>
            </a:r>
            <a:r>
              <a:rPr lang="en-US" sz="2800" dirty="0">
                <a:solidFill>
                  <a:srgbClr val="0000FF"/>
                </a:solidFill>
              </a:rPr>
              <a:t> Project:</a:t>
            </a:r>
          </a:p>
          <a:p>
            <a:pPr algn="ctr"/>
            <a:r>
              <a:rPr lang="en-US" sz="2800" dirty="0">
                <a:solidFill>
                  <a:srgbClr val="0000FF"/>
                </a:solidFill>
              </a:rPr>
              <a:t>Connecting resources </a:t>
            </a:r>
          </a:p>
          <a:p>
            <a:pPr algn="ctr"/>
            <a:r>
              <a:rPr lang="en-US" sz="2800" dirty="0">
                <a:solidFill>
                  <a:srgbClr val="0000FF"/>
                </a:solidFill>
              </a:rPr>
              <a:t>to enable large-scale biodiversity analyses</a:t>
            </a:r>
          </a:p>
          <a:p>
            <a:pPr algn="ctr"/>
            <a:endParaRPr lang="en-US" sz="2800" dirty="0"/>
          </a:p>
        </p:txBody>
      </p:sp>
      <p:sp>
        <p:nvSpPr>
          <p:cNvPr id="15" name="TextBox 14"/>
          <p:cNvSpPr txBox="1"/>
          <p:nvPr/>
        </p:nvSpPr>
        <p:spPr>
          <a:xfrm>
            <a:off x="1981200" y="2701437"/>
            <a:ext cx="8229600" cy="830997"/>
          </a:xfrm>
          <a:prstGeom prst="rect">
            <a:avLst/>
          </a:prstGeom>
          <a:noFill/>
        </p:spPr>
        <p:txBody>
          <a:bodyPr wrap="square" rtlCol="0">
            <a:spAutoFit/>
          </a:bodyPr>
          <a:lstStyle/>
          <a:p>
            <a:pPr algn="ctr"/>
            <a:r>
              <a:rPr lang="en-US" sz="2400" dirty="0"/>
              <a:t>J. Beach, D. Soltis, P. Soltis, J. Fortes, </a:t>
            </a:r>
          </a:p>
          <a:p>
            <a:pPr algn="ctr"/>
            <a:r>
              <a:rPr lang="en-US" sz="2400" dirty="0"/>
              <a:t>S. Smith, R. Folk </a:t>
            </a:r>
          </a:p>
        </p:txBody>
      </p:sp>
      <p:pic>
        <p:nvPicPr>
          <p:cNvPr id="16" name="Picture 3" descr="head.gif"/>
          <p:cNvPicPr>
            <a:picLocks noChangeAspect="1"/>
          </p:cNvPicPr>
          <p:nvPr/>
        </p:nvPicPr>
        <p:blipFill>
          <a:blip r:embed="rId3"/>
          <a:srcRect t="7500" r="81158"/>
          <a:stretch>
            <a:fillRect/>
          </a:stretch>
        </p:blipFill>
        <p:spPr bwMode="auto">
          <a:xfrm>
            <a:off x="1668190" y="1426423"/>
            <a:ext cx="1013646" cy="962025"/>
          </a:xfrm>
          <a:prstGeom prst="rect">
            <a:avLst/>
          </a:prstGeom>
          <a:noFill/>
          <a:ln w="9525">
            <a:noFill/>
            <a:miter lim="800000"/>
            <a:headEnd/>
            <a:tailEnd/>
          </a:ln>
        </p:spPr>
      </p:pic>
      <p:pic>
        <p:nvPicPr>
          <p:cNvPr id="10" name="Picture 9" descr="https://www.idigbio.org/wiki/_media/idigbio_logo_rgb.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531210" y="5544591"/>
            <a:ext cx="2047754" cy="632733"/>
          </a:xfrm>
          <a:prstGeom prst="rect">
            <a:avLst/>
          </a:prstGeom>
          <a:noFill/>
          <a:extLst>
            <a:ext uri="{909E8E84-426E-40dd-AFC4-6F175D3DCCD1}">
              <a14:hiddenFill xmlns:a14="http://schemas.microsoft.com/office/drawing/2010/main" xmlns="">
                <a:solidFill>
                  <a:srgbClr val="FFFFFF"/>
                </a:solidFill>
              </a14:hiddenFill>
            </a:ext>
          </a:extLst>
        </p:spPr>
      </p:pic>
      <p:pic>
        <p:nvPicPr>
          <p:cNvPr id="14" name="Picture 13" descr="Open Tree of Life Avatol Logo v.2 with origin.pdf"/>
          <p:cNvPicPr>
            <a:picLocks noChangeAspect="1"/>
          </p:cNvPicPr>
          <p:nvPr/>
        </p:nvPicPr>
        <p:blipFill>
          <a:blip r:embed="rId5">
            <a:extLst>
              <a:ext uri="{28A0092B-C50C-407E-A947-70E740481C1C}">
                <a14:useLocalDpi xmlns:a14="http://schemas.microsoft.com/office/drawing/2010/main" val="0"/>
              </a:ext>
            </a:extLst>
          </a:blip>
          <a:srcRect r="5547" b="51563"/>
          <a:stretch>
            <a:fillRect/>
          </a:stretch>
        </p:blipFill>
        <p:spPr bwMode="auto">
          <a:xfrm>
            <a:off x="1567966" y="5108613"/>
            <a:ext cx="2135686" cy="15046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lifemapper logo.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68190" y="4051914"/>
            <a:ext cx="1980238" cy="754376"/>
          </a:xfrm>
          <a:prstGeom prst="rect">
            <a:avLst/>
          </a:prstGeom>
        </p:spPr>
      </p:pic>
      <p:pic>
        <p:nvPicPr>
          <p:cNvPr id="19" name="Picture 18"/>
          <p:cNvPicPr>
            <a:picLocks noChangeAspect="1"/>
          </p:cNvPicPr>
          <p:nvPr/>
        </p:nvPicPr>
        <p:blipFill>
          <a:blip r:embed="rId7"/>
          <a:stretch>
            <a:fillRect/>
          </a:stretch>
        </p:blipFill>
        <p:spPr>
          <a:xfrm>
            <a:off x="8483033" y="4051914"/>
            <a:ext cx="1482298" cy="1246340"/>
          </a:xfrm>
          <a:prstGeom prst="rect">
            <a:avLst/>
          </a:prstGeom>
        </p:spPr>
      </p:pic>
      <p:sp>
        <p:nvSpPr>
          <p:cNvPr id="3" name="Rectangle 2"/>
          <p:cNvSpPr/>
          <p:nvPr/>
        </p:nvSpPr>
        <p:spPr>
          <a:xfrm>
            <a:off x="6847659" y="4125222"/>
            <a:ext cx="633621" cy="303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3659687" y="3641875"/>
            <a:ext cx="5197211" cy="2933476"/>
            <a:chOff x="2135686" y="3641875"/>
            <a:chExt cx="5197211" cy="2933476"/>
          </a:xfrm>
        </p:grpSpPr>
        <p:grpSp>
          <p:nvGrpSpPr>
            <p:cNvPr id="22" name="Group 21"/>
            <p:cNvGrpSpPr/>
            <p:nvPr/>
          </p:nvGrpSpPr>
          <p:grpSpPr>
            <a:xfrm>
              <a:off x="2135686" y="3641875"/>
              <a:ext cx="4790858" cy="2933476"/>
              <a:chOff x="2135686" y="3641875"/>
              <a:chExt cx="4790858" cy="2933476"/>
            </a:xfrm>
          </p:grpSpPr>
          <p:pic>
            <p:nvPicPr>
              <p:cNvPr id="23" name="image03.png" descr="workflows.png"/>
              <p:cNvPicPr/>
              <p:nvPr/>
            </p:nvPicPr>
            <p:blipFill rotWithShape="1">
              <a:blip r:embed="rId8"/>
              <a:srcRect l="58507" b="75542"/>
              <a:stretch/>
            </p:blipFill>
            <p:spPr>
              <a:xfrm>
                <a:off x="2135686" y="3641875"/>
                <a:ext cx="4790858" cy="2933476"/>
              </a:xfrm>
              <a:prstGeom prst="rect">
                <a:avLst/>
              </a:prstGeom>
              <a:ln/>
            </p:spPr>
          </p:pic>
          <p:sp>
            <p:nvSpPr>
              <p:cNvPr id="24" name="Rectangle 23"/>
              <p:cNvSpPr/>
              <p:nvPr/>
            </p:nvSpPr>
            <p:spPr>
              <a:xfrm>
                <a:off x="5323658" y="4125222"/>
                <a:ext cx="633621" cy="303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TextBox 24"/>
            <p:cNvSpPr txBox="1"/>
            <p:nvPr/>
          </p:nvSpPr>
          <p:spPr>
            <a:xfrm>
              <a:off x="5216978" y="4133594"/>
              <a:ext cx="2115919" cy="307777"/>
            </a:xfrm>
            <a:prstGeom prst="rect">
              <a:avLst/>
            </a:prstGeom>
            <a:noFill/>
          </p:spPr>
          <p:txBody>
            <a:bodyPr wrap="square" rtlCol="0">
              <a:spAutoFit/>
            </a:bodyPr>
            <a:lstStyle/>
            <a:p>
              <a:r>
                <a:rPr lang="en-US" sz="1400" dirty="0">
                  <a:latin typeface="Arial" charset="0"/>
                  <a:ea typeface="Arial" charset="0"/>
                  <a:cs typeface="Arial" charset="0"/>
                </a:rPr>
                <a:t>Analytical Tools</a:t>
              </a:r>
            </a:p>
          </p:txBody>
        </p:sp>
      </p:grpSp>
    </p:spTree>
    <p:extLst>
      <p:ext uri="{BB962C8B-B14F-4D97-AF65-F5344CB8AC3E}">
        <p14:creationId xmlns:p14="http://schemas.microsoft.com/office/powerpoint/2010/main" val="35761669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01516" y="183483"/>
            <a:ext cx="7886700" cy="994172"/>
          </a:xfrm>
        </p:spPr>
        <p:txBody>
          <a:bodyPr>
            <a:normAutofit fontScale="90000"/>
          </a:bodyPr>
          <a:lstStyle/>
          <a:p>
            <a:pPr algn="ctr"/>
            <a:r>
              <a:rPr lang="en-US" dirty="0"/>
              <a:t>PD – Genera of China Angiosperms</a:t>
            </a:r>
          </a:p>
        </p:txBody>
      </p:sp>
      <p:pic>
        <p:nvPicPr>
          <p:cNvPr id="4" name="Picture 3"/>
          <p:cNvPicPr/>
          <p:nvPr/>
        </p:nvPicPr>
        <p:blipFill rotWithShape="1">
          <a:blip r:embed="rId2"/>
          <a:srcRect b="48628"/>
          <a:stretch/>
        </p:blipFill>
        <p:spPr>
          <a:xfrm>
            <a:off x="3594711" y="1004569"/>
            <a:ext cx="6848977" cy="5582652"/>
          </a:xfrm>
          <a:prstGeom prst="rect">
            <a:avLst/>
          </a:prstGeom>
        </p:spPr>
      </p:pic>
      <p:sp>
        <p:nvSpPr>
          <p:cNvPr id="3" name="Rectangle 2">
            <a:extLst>
              <a:ext uri="{FF2B5EF4-FFF2-40B4-BE49-F238E27FC236}">
                <a16:creationId xmlns:a16="http://schemas.microsoft.com/office/drawing/2014/main" id="{43EF6CC3-DC92-1849-9D8E-4FE55FB87195}"/>
              </a:ext>
            </a:extLst>
          </p:cNvPr>
          <p:cNvSpPr/>
          <p:nvPr/>
        </p:nvSpPr>
        <p:spPr>
          <a:xfrm>
            <a:off x="809296" y="2291255"/>
            <a:ext cx="571260" cy="546538"/>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2E97593-4259-CC47-9850-9C72C7760234}"/>
              </a:ext>
            </a:extLst>
          </p:cNvPr>
          <p:cNvSpPr/>
          <p:nvPr/>
        </p:nvSpPr>
        <p:spPr>
          <a:xfrm>
            <a:off x="809296" y="3912476"/>
            <a:ext cx="571260" cy="546538"/>
          </a:xfrm>
          <a:prstGeom prst="rect">
            <a:avLst/>
          </a:prstGeom>
          <a:solidFill>
            <a:srgbClr val="FF000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835D3A4-C31F-D349-A153-103AC61CABB8}"/>
              </a:ext>
            </a:extLst>
          </p:cNvPr>
          <p:cNvSpPr txBox="1"/>
          <p:nvPr/>
        </p:nvSpPr>
        <p:spPr>
          <a:xfrm>
            <a:off x="1604764" y="2314573"/>
            <a:ext cx="1576551" cy="523220"/>
          </a:xfrm>
          <a:prstGeom prst="rect">
            <a:avLst/>
          </a:prstGeom>
          <a:noFill/>
        </p:spPr>
        <p:txBody>
          <a:bodyPr wrap="square" rtlCol="0">
            <a:spAutoFit/>
          </a:bodyPr>
          <a:lstStyle/>
          <a:p>
            <a:r>
              <a:rPr lang="en-US" sz="2800" dirty="0"/>
              <a:t>Low PD</a:t>
            </a:r>
          </a:p>
        </p:txBody>
      </p:sp>
      <p:sp>
        <p:nvSpPr>
          <p:cNvPr id="7" name="TextBox 6">
            <a:extLst>
              <a:ext uri="{FF2B5EF4-FFF2-40B4-BE49-F238E27FC236}">
                <a16:creationId xmlns:a16="http://schemas.microsoft.com/office/drawing/2014/main" id="{E6025983-CC9D-CF44-9420-E73398B30EEC}"/>
              </a:ext>
            </a:extLst>
          </p:cNvPr>
          <p:cNvSpPr txBox="1"/>
          <p:nvPr/>
        </p:nvSpPr>
        <p:spPr>
          <a:xfrm>
            <a:off x="1604764" y="3912476"/>
            <a:ext cx="1576551" cy="523220"/>
          </a:xfrm>
          <a:prstGeom prst="rect">
            <a:avLst/>
          </a:prstGeom>
          <a:noFill/>
        </p:spPr>
        <p:txBody>
          <a:bodyPr wrap="square" rtlCol="0">
            <a:spAutoFit/>
          </a:bodyPr>
          <a:lstStyle/>
          <a:p>
            <a:r>
              <a:rPr lang="en-US" sz="2800" dirty="0"/>
              <a:t>High PD</a:t>
            </a:r>
          </a:p>
        </p:txBody>
      </p:sp>
    </p:spTree>
    <p:extLst>
      <p:ext uri="{BB962C8B-B14F-4D97-AF65-F5344CB8AC3E}">
        <p14:creationId xmlns:p14="http://schemas.microsoft.com/office/powerpoint/2010/main" val="2404372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2D3C8-ADE9-FD4B-904B-3D95FCE55290}"/>
              </a:ext>
            </a:extLst>
          </p:cNvPr>
          <p:cNvSpPr>
            <a:spLocks noGrp="1"/>
          </p:cNvSpPr>
          <p:nvPr>
            <p:ph type="title"/>
          </p:nvPr>
        </p:nvSpPr>
        <p:spPr>
          <a:xfrm>
            <a:off x="838199" y="350240"/>
            <a:ext cx="10515600" cy="1325563"/>
          </a:xfrm>
        </p:spPr>
        <p:txBody>
          <a:bodyPr/>
          <a:lstStyle/>
          <a:p>
            <a:pPr algn="ctr"/>
            <a:r>
              <a:rPr lang="en-US" dirty="0" err="1"/>
              <a:t>Biotaphy</a:t>
            </a:r>
            <a:r>
              <a:rPr lang="en-US" dirty="0"/>
              <a:t> 2: Goals</a:t>
            </a:r>
          </a:p>
        </p:txBody>
      </p:sp>
      <p:sp>
        <p:nvSpPr>
          <p:cNvPr id="3" name="Content Placeholder 2">
            <a:extLst>
              <a:ext uri="{FF2B5EF4-FFF2-40B4-BE49-F238E27FC236}">
                <a16:creationId xmlns:a16="http://schemas.microsoft.com/office/drawing/2014/main" id="{ED4FFC75-7557-AA42-919A-6E4B7038F038}"/>
              </a:ext>
            </a:extLst>
          </p:cNvPr>
          <p:cNvSpPr>
            <a:spLocks noGrp="1"/>
          </p:cNvSpPr>
          <p:nvPr>
            <p:ph idx="1"/>
          </p:nvPr>
        </p:nvSpPr>
        <p:spPr>
          <a:xfrm>
            <a:off x="146462" y="2141537"/>
            <a:ext cx="11899075" cy="4351338"/>
          </a:xfrm>
        </p:spPr>
        <p:txBody>
          <a:bodyPr/>
          <a:lstStyle/>
          <a:p>
            <a:r>
              <a:rPr lang="en-US" dirty="0" err="1"/>
              <a:t>BiotaPhy</a:t>
            </a:r>
            <a:r>
              <a:rPr lang="en-US" dirty="0"/>
              <a:t> Platform: community biodiversity gateway for data- intensive science</a:t>
            </a:r>
          </a:p>
          <a:p>
            <a:endParaRPr lang="en-US" dirty="0"/>
          </a:p>
          <a:p>
            <a:r>
              <a:rPr lang="en-US" dirty="0"/>
              <a:t>Increase accessibility and use of Open Tree of Life, </a:t>
            </a:r>
            <a:r>
              <a:rPr lang="en-US" dirty="0" err="1"/>
              <a:t>iDigBio</a:t>
            </a:r>
            <a:r>
              <a:rPr lang="en-US" dirty="0"/>
              <a:t>, and </a:t>
            </a:r>
            <a:r>
              <a:rPr lang="en-US" dirty="0" err="1"/>
              <a:t>Lifemapper</a:t>
            </a:r>
            <a:endParaRPr lang="en-US" dirty="0"/>
          </a:p>
          <a:p>
            <a:endParaRPr lang="en-US" dirty="0"/>
          </a:p>
          <a:p>
            <a:r>
              <a:rPr lang="en-US" dirty="0"/>
              <a:t>A sustainable, long-term, biodiversity community infrastructure </a:t>
            </a:r>
          </a:p>
          <a:p>
            <a:endParaRPr lang="en-US" dirty="0"/>
          </a:p>
          <a:p>
            <a:r>
              <a:rPr lang="en-US" dirty="0"/>
              <a:t>Workshops</a:t>
            </a:r>
          </a:p>
          <a:p>
            <a:endParaRPr lang="en-US" dirty="0"/>
          </a:p>
          <a:p>
            <a:endParaRPr lang="en-US" dirty="0"/>
          </a:p>
        </p:txBody>
      </p:sp>
    </p:spTree>
    <p:extLst>
      <p:ext uri="{BB962C8B-B14F-4D97-AF65-F5344CB8AC3E}">
        <p14:creationId xmlns:p14="http://schemas.microsoft.com/office/powerpoint/2010/main" val="2027697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90A5C-0781-4047-8CE0-8011175A3EDF}"/>
              </a:ext>
            </a:extLst>
          </p:cNvPr>
          <p:cNvSpPr>
            <a:spLocks noGrp="1"/>
          </p:cNvSpPr>
          <p:nvPr>
            <p:ph type="title"/>
          </p:nvPr>
        </p:nvSpPr>
        <p:spPr>
          <a:xfrm>
            <a:off x="7091680" y="365125"/>
            <a:ext cx="4262120" cy="1325563"/>
          </a:xfrm>
        </p:spPr>
        <p:txBody>
          <a:bodyPr/>
          <a:lstStyle/>
          <a:p>
            <a:pPr algn="ctr"/>
            <a:r>
              <a:rPr lang="en-US" dirty="0" err="1"/>
              <a:t>Biotaphy</a:t>
            </a:r>
            <a:r>
              <a:rPr lang="en-US" dirty="0"/>
              <a:t> 2</a:t>
            </a:r>
            <a:br>
              <a:rPr lang="en-US" dirty="0"/>
            </a:br>
            <a:r>
              <a:rPr lang="en-US" dirty="0"/>
              <a:t>Workflows</a:t>
            </a:r>
          </a:p>
        </p:txBody>
      </p:sp>
      <p:pic>
        <p:nvPicPr>
          <p:cNvPr id="3" name="Picture 2">
            <a:extLst>
              <a:ext uri="{FF2B5EF4-FFF2-40B4-BE49-F238E27FC236}">
                <a16:creationId xmlns:a16="http://schemas.microsoft.com/office/drawing/2014/main" id="{B9819FE0-62CD-4442-9EAC-DD55A0E2E77D}"/>
              </a:ext>
            </a:extLst>
          </p:cNvPr>
          <p:cNvPicPr>
            <a:picLocks noChangeAspect="1"/>
          </p:cNvPicPr>
          <p:nvPr/>
        </p:nvPicPr>
        <p:blipFill>
          <a:blip r:embed="rId3"/>
          <a:stretch>
            <a:fillRect/>
          </a:stretch>
        </p:blipFill>
        <p:spPr>
          <a:xfrm>
            <a:off x="2083878" y="0"/>
            <a:ext cx="5890644" cy="6858000"/>
          </a:xfrm>
          <a:prstGeom prst="rect">
            <a:avLst/>
          </a:prstGeom>
        </p:spPr>
      </p:pic>
      <p:sp>
        <p:nvSpPr>
          <p:cNvPr id="5" name="Rectangle 4">
            <a:extLst>
              <a:ext uri="{FF2B5EF4-FFF2-40B4-BE49-F238E27FC236}">
                <a16:creationId xmlns:a16="http://schemas.microsoft.com/office/drawing/2014/main" id="{E9DAC60E-3A7B-5649-A4F2-D154EB5E57F6}"/>
              </a:ext>
            </a:extLst>
          </p:cNvPr>
          <p:cNvSpPr/>
          <p:nvPr/>
        </p:nvSpPr>
        <p:spPr>
          <a:xfrm>
            <a:off x="2753709" y="113506"/>
            <a:ext cx="1755228" cy="779873"/>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Launched </a:t>
            </a:r>
          </a:p>
          <a:p>
            <a:pPr algn="ctr"/>
            <a:r>
              <a:rPr lang="en-US" dirty="0">
                <a:solidFill>
                  <a:schemeClr val="tx1"/>
                </a:solidFill>
              </a:rPr>
              <a:t>Workflows:</a:t>
            </a:r>
          </a:p>
        </p:txBody>
      </p:sp>
      <p:sp>
        <p:nvSpPr>
          <p:cNvPr id="6" name="Rectangle 5">
            <a:extLst>
              <a:ext uri="{FF2B5EF4-FFF2-40B4-BE49-F238E27FC236}">
                <a16:creationId xmlns:a16="http://schemas.microsoft.com/office/drawing/2014/main" id="{2D81E7F4-F023-DA46-A088-E6AD46B168E9}"/>
              </a:ext>
            </a:extLst>
          </p:cNvPr>
          <p:cNvSpPr/>
          <p:nvPr/>
        </p:nvSpPr>
        <p:spPr>
          <a:xfrm>
            <a:off x="1949667" y="2819920"/>
            <a:ext cx="1755228" cy="779873"/>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Developed </a:t>
            </a:r>
          </a:p>
          <a:p>
            <a:pPr algn="ctr"/>
            <a:r>
              <a:rPr lang="en-US" dirty="0">
                <a:solidFill>
                  <a:schemeClr val="tx1"/>
                </a:solidFill>
              </a:rPr>
              <a:t>Workflows:</a:t>
            </a:r>
          </a:p>
        </p:txBody>
      </p:sp>
    </p:spTree>
    <p:extLst>
      <p:ext uri="{BB962C8B-B14F-4D97-AF65-F5344CB8AC3E}">
        <p14:creationId xmlns:p14="http://schemas.microsoft.com/office/powerpoint/2010/main" val="18414411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1" y="1"/>
            <a:ext cx="9086801" cy="1325563"/>
          </a:xfrm>
        </p:spPr>
        <p:txBody>
          <a:bodyPr>
            <a:normAutofit/>
          </a:bodyPr>
          <a:lstStyle/>
          <a:p>
            <a:pPr algn="ctr"/>
            <a:r>
              <a:rPr lang="en-US" sz="4000" dirty="0" err="1">
                <a:latin typeface="+mn-lt"/>
              </a:rPr>
              <a:t>BiotaPhy</a:t>
            </a:r>
            <a:r>
              <a:rPr lang="en-US" sz="4000" dirty="0">
                <a:latin typeface="+mn-lt"/>
              </a:rPr>
              <a:t>:  Architecture</a:t>
            </a:r>
          </a:p>
        </p:txBody>
      </p:sp>
      <p:pic>
        <p:nvPicPr>
          <p:cNvPr id="2" name="Picture 1">
            <a:extLst>
              <a:ext uri="{FF2B5EF4-FFF2-40B4-BE49-F238E27FC236}">
                <a16:creationId xmlns:a16="http://schemas.microsoft.com/office/drawing/2014/main" id="{054EF8A2-9646-E94B-8914-518784BF2600}"/>
              </a:ext>
            </a:extLst>
          </p:cNvPr>
          <p:cNvPicPr>
            <a:picLocks noChangeAspect="1"/>
          </p:cNvPicPr>
          <p:nvPr/>
        </p:nvPicPr>
        <p:blipFill>
          <a:blip r:embed="rId3"/>
          <a:stretch>
            <a:fillRect/>
          </a:stretch>
        </p:blipFill>
        <p:spPr>
          <a:xfrm>
            <a:off x="826258" y="1915318"/>
            <a:ext cx="10760045" cy="3342482"/>
          </a:xfrm>
          <a:prstGeom prst="rect">
            <a:avLst/>
          </a:prstGeom>
        </p:spPr>
      </p:pic>
    </p:spTree>
    <p:extLst>
      <p:ext uri="{BB962C8B-B14F-4D97-AF65-F5344CB8AC3E}">
        <p14:creationId xmlns:p14="http://schemas.microsoft.com/office/powerpoint/2010/main" val="712342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7591F-356A-3D40-827F-B4A6057B93B7}"/>
              </a:ext>
            </a:extLst>
          </p:cNvPr>
          <p:cNvSpPr>
            <a:spLocks noGrp="1"/>
          </p:cNvSpPr>
          <p:nvPr>
            <p:ph type="title"/>
          </p:nvPr>
        </p:nvSpPr>
        <p:spPr>
          <a:xfrm>
            <a:off x="834360" y="137318"/>
            <a:ext cx="10515600" cy="1325563"/>
          </a:xfrm>
        </p:spPr>
        <p:txBody>
          <a:bodyPr/>
          <a:lstStyle/>
          <a:p>
            <a:pPr algn="ctr"/>
            <a:r>
              <a:rPr lang="en-US" dirty="0"/>
              <a:t>A project in need of a logo</a:t>
            </a:r>
          </a:p>
        </p:txBody>
      </p:sp>
      <p:pic>
        <p:nvPicPr>
          <p:cNvPr id="3" name="Picture 2">
            <a:extLst>
              <a:ext uri="{FF2B5EF4-FFF2-40B4-BE49-F238E27FC236}">
                <a16:creationId xmlns:a16="http://schemas.microsoft.com/office/drawing/2014/main" id="{F8FB5415-7D99-6744-B0D7-594551C37A7B}"/>
              </a:ext>
            </a:extLst>
          </p:cNvPr>
          <p:cNvPicPr>
            <a:picLocks noChangeAspect="1"/>
          </p:cNvPicPr>
          <p:nvPr/>
        </p:nvPicPr>
        <p:blipFill>
          <a:blip r:embed="rId3"/>
          <a:stretch>
            <a:fillRect/>
          </a:stretch>
        </p:blipFill>
        <p:spPr>
          <a:xfrm>
            <a:off x="2285999" y="1371600"/>
            <a:ext cx="8227087" cy="5464707"/>
          </a:xfrm>
          <a:prstGeom prst="rect">
            <a:avLst/>
          </a:prstGeom>
        </p:spPr>
      </p:pic>
      <p:pic>
        <p:nvPicPr>
          <p:cNvPr id="4" name="Picture 3" descr="lifemapper logo.jpg">
            <a:extLst>
              <a:ext uri="{FF2B5EF4-FFF2-40B4-BE49-F238E27FC236}">
                <a16:creationId xmlns:a16="http://schemas.microsoft.com/office/drawing/2014/main" id="{F830DB93-5249-D04B-8890-554A4FB964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3000652">
            <a:off x="6057099" y="3130509"/>
            <a:ext cx="1188102" cy="452610"/>
          </a:xfrm>
          <a:prstGeom prst="rect">
            <a:avLst/>
          </a:prstGeom>
        </p:spPr>
      </p:pic>
      <p:pic>
        <p:nvPicPr>
          <p:cNvPr id="5" name="Picture 4" descr="https://www.idigbio.org/wiki/_media/idigbio_logo_rgb.png">
            <a:extLst>
              <a:ext uri="{FF2B5EF4-FFF2-40B4-BE49-F238E27FC236}">
                <a16:creationId xmlns:a16="http://schemas.microsoft.com/office/drawing/2014/main" id="{7EE64F3B-F69A-9F4F-8F99-F0BE8854E9B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18621397">
            <a:off x="4808557" y="3053612"/>
            <a:ext cx="903998" cy="382152"/>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6">
            <a:extLst>
              <a:ext uri="{FF2B5EF4-FFF2-40B4-BE49-F238E27FC236}">
                <a16:creationId xmlns:a16="http://schemas.microsoft.com/office/drawing/2014/main" id="{F0632EF5-D8C7-3C4A-8878-731EC8C3EF3E}"/>
              </a:ext>
            </a:extLst>
          </p:cNvPr>
          <p:cNvPicPr>
            <a:picLocks noChangeAspect="1"/>
          </p:cNvPicPr>
          <p:nvPr/>
        </p:nvPicPr>
        <p:blipFill rotWithShape="1">
          <a:blip r:embed="rId6"/>
          <a:srcRect l="50000"/>
          <a:stretch/>
        </p:blipFill>
        <p:spPr>
          <a:xfrm rot="19889464">
            <a:off x="8099769" y="2813720"/>
            <a:ext cx="604838" cy="803507"/>
          </a:xfrm>
          <a:prstGeom prst="rect">
            <a:avLst/>
          </a:prstGeom>
        </p:spPr>
      </p:pic>
      <p:pic>
        <p:nvPicPr>
          <p:cNvPr id="8" name="Picture 7">
            <a:extLst>
              <a:ext uri="{FF2B5EF4-FFF2-40B4-BE49-F238E27FC236}">
                <a16:creationId xmlns:a16="http://schemas.microsoft.com/office/drawing/2014/main" id="{C6B1CFD6-E4FB-2E4F-A256-48D73ED55958}"/>
              </a:ext>
            </a:extLst>
          </p:cNvPr>
          <p:cNvPicPr>
            <a:picLocks noChangeAspect="1"/>
          </p:cNvPicPr>
          <p:nvPr/>
        </p:nvPicPr>
        <p:blipFill>
          <a:blip r:embed="rId7"/>
          <a:stretch>
            <a:fillRect/>
          </a:stretch>
        </p:blipFill>
        <p:spPr>
          <a:xfrm>
            <a:off x="5406360" y="5372100"/>
            <a:ext cx="685800" cy="685800"/>
          </a:xfrm>
          <a:prstGeom prst="rect">
            <a:avLst/>
          </a:prstGeom>
        </p:spPr>
      </p:pic>
    </p:spTree>
    <p:extLst>
      <p:ext uri="{BB962C8B-B14F-4D97-AF65-F5344CB8AC3E}">
        <p14:creationId xmlns:p14="http://schemas.microsoft.com/office/powerpoint/2010/main" val="3888383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698B4-AFB9-DD48-954B-425B68E474C3}"/>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721F0A0-ED28-6148-A5E9-C452FCB8D250}"/>
              </a:ext>
            </a:extLst>
          </p:cNvPr>
          <p:cNvSpPr>
            <a:spLocks noGrp="1"/>
          </p:cNvSpPr>
          <p:nvPr>
            <p:ph idx="1"/>
          </p:nvPr>
        </p:nvSpPr>
        <p:spPr/>
        <p:txBody>
          <a:bodyPr/>
          <a:lstStyle/>
          <a:p>
            <a:endParaRPr lang="en-US" dirty="0"/>
          </a:p>
        </p:txBody>
      </p:sp>
      <p:sp>
        <p:nvSpPr>
          <p:cNvPr id="4" name="Rectangle 3">
            <a:extLst>
              <a:ext uri="{FF2B5EF4-FFF2-40B4-BE49-F238E27FC236}">
                <a16:creationId xmlns:a16="http://schemas.microsoft.com/office/drawing/2014/main" id="{E0869E7F-F506-5E44-A4FE-C8A3B6B6018B}"/>
              </a:ext>
            </a:extLst>
          </p:cNvPr>
          <p:cNvSpPr/>
          <p:nvPr/>
        </p:nvSpPr>
        <p:spPr>
          <a:xfrm>
            <a:off x="262759" y="681037"/>
            <a:ext cx="9921766" cy="5601533"/>
          </a:xfrm>
          <a:prstGeom prst="rect">
            <a:avLst/>
          </a:prstGeom>
        </p:spPr>
        <p:txBody>
          <a:bodyPr wrap="square">
            <a:spAutoFit/>
          </a:bodyPr>
          <a:lstStyle/>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2:45 	Introduction to the </a:t>
            </a:r>
            <a:r>
              <a:rPr lang="en-US" dirty="0" err="1">
                <a:solidFill>
                  <a:srgbClr val="000000"/>
                </a:solidFill>
                <a:latin typeface="Arial" panose="020B0604020202020204" pitchFamily="34" charset="0"/>
                <a:ea typeface="Times New Roman" panose="02020603050405020304" pitchFamily="18" charset="0"/>
                <a:cs typeface="Times New Roman" panose="02020603050405020304" pitchFamily="18" charset="0"/>
              </a:rPr>
              <a:t>Biotaphy</a:t>
            </a: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 Project (Doug Soltis)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2:55	Overview of Phylogenetic Diversity (PD) related topics (Hannah Marx)</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3:10	Hands-on PD Demo (Maria Cortez)</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3:30	Overview of Alpine Biodiversity Project (Hector Figueroa)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3:40	Overview of OCBIL (Old, Climatically Buffered, Infertile Landscapes) Project</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457200" marR="0" indent="457200">
              <a:spcBef>
                <a:spcPts val="0"/>
              </a:spcBef>
              <a:spcAft>
                <a:spcPts val="0"/>
              </a:spcAft>
            </a:pP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(Maria Cortez)</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3:50	Correlating chromosome and climate evolution (Jon </a:t>
            </a:r>
            <a:r>
              <a:rPr lang="en-US" dirty="0" err="1">
                <a:solidFill>
                  <a:srgbClr val="000000"/>
                </a:solidFill>
                <a:latin typeface="Arial" panose="020B0604020202020204" pitchFamily="34" charset="0"/>
                <a:ea typeface="Times New Roman" panose="02020603050405020304" pitchFamily="18" charset="0"/>
                <a:cs typeface="Times New Roman" panose="02020603050405020304" pitchFamily="18" charset="0"/>
              </a:rPr>
              <a:t>Spoelhof</a:t>
            </a: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		</a:t>
            </a:r>
          </a:p>
          <a:p>
            <a:endPar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4:00	Computing with Heterogeneous Species Occurrence Data for Global Scale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457200" marR="0" indent="457200">
              <a:spcBef>
                <a:spcPts val="0"/>
              </a:spcBef>
              <a:spcAft>
                <a:spcPts val="0"/>
              </a:spcAft>
            </a:pP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Analyses</a:t>
            </a:r>
            <a:r>
              <a:rPr lang="en-US" sz="2000" dirty="0">
                <a:latin typeface="Calibri" panose="020F0502020204030204" pitchFamily="34" charset="0"/>
                <a:ea typeface="Times New Roman" panose="02020603050405020304" pitchFamily="18" charset="0"/>
                <a:cs typeface="Times New Roman" panose="02020603050405020304" pitchFamily="18" charset="0"/>
              </a:rPr>
              <a:t>  </a:t>
            </a: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(CJ Grady)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4:40 	Q &amp; A (All)</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br>
              <a:rPr lang="en-US" sz="2000" dirty="0">
                <a:latin typeface="Times New Roman" panose="02020603050405020304" pitchFamily="18" charset="0"/>
                <a:ea typeface="Times New Roman" panose="02020603050405020304" pitchFamily="18" charset="0"/>
                <a:cs typeface="Times New Roman" panose="02020603050405020304" pitchFamily="18" charset="0"/>
              </a:rPr>
            </a:b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5:00 	End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6" name="Straight Arrow Connector 5">
            <a:extLst>
              <a:ext uri="{FF2B5EF4-FFF2-40B4-BE49-F238E27FC236}">
                <a16:creationId xmlns:a16="http://schemas.microsoft.com/office/drawing/2014/main" id="{C6311D19-1657-344B-8920-C8C335D224C5}"/>
              </a:ext>
            </a:extLst>
          </p:cNvPr>
          <p:cNvCxnSpPr>
            <a:cxnSpLocks/>
          </p:cNvCxnSpPr>
          <p:nvPr/>
        </p:nvCxnSpPr>
        <p:spPr>
          <a:xfrm flipH="1">
            <a:off x="8586788" y="1443038"/>
            <a:ext cx="4572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8" name="5-Point Star 7">
            <a:extLst>
              <a:ext uri="{FF2B5EF4-FFF2-40B4-BE49-F238E27FC236}">
                <a16:creationId xmlns:a16="http://schemas.microsoft.com/office/drawing/2014/main" id="{FCA77385-2702-C340-9F88-78665331864A}"/>
              </a:ext>
            </a:extLst>
          </p:cNvPr>
          <p:cNvSpPr/>
          <p:nvPr/>
        </p:nvSpPr>
        <p:spPr>
          <a:xfrm>
            <a:off x="10412303" y="1084262"/>
            <a:ext cx="914400" cy="914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5-Point Star 8">
            <a:extLst>
              <a:ext uri="{FF2B5EF4-FFF2-40B4-BE49-F238E27FC236}">
                <a16:creationId xmlns:a16="http://schemas.microsoft.com/office/drawing/2014/main" id="{C15EE25A-481E-4145-B987-14C2CCB66C2D}"/>
              </a:ext>
            </a:extLst>
          </p:cNvPr>
          <p:cNvSpPr/>
          <p:nvPr/>
        </p:nvSpPr>
        <p:spPr>
          <a:xfrm>
            <a:off x="10425852" y="1885156"/>
            <a:ext cx="914400" cy="914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5-Point Star 9">
            <a:extLst>
              <a:ext uri="{FF2B5EF4-FFF2-40B4-BE49-F238E27FC236}">
                <a16:creationId xmlns:a16="http://schemas.microsoft.com/office/drawing/2014/main" id="{08F18147-72FF-D74C-878D-56DC5F725347}"/>
              </a:ext>
            </a:extLst>
          </p:cNvPr>
          <p:cNvSpPr/>
          <p:nvPr/>
        </p:nvSpPr>
        <p:spPr>
          <a:xfrm>
            <a:off x="10439400" y="2686050"/>
            <a:ext cx="914400" cy="914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5-Point Star 10">
            <a:extLst>
              <a:ext uri="{FF2B5EF4-FFF2-40B4-BE49-F238E27FC236}">
                <a16:creationId xmlns:a16="http://schemas.microsoft.com/office/drawing/2014/main" id="{6ACF852A-5A03-AF46-A5B0-0752B974D24A}"/>
              </a:ext>
            </a:extLst>
          </p:cNvPr>
          <p:cNvSpPr/>
          <p:nvPr/>
        </p:nvSpPr>
        <p:spPr>
          <a:xfrm>
            <a:off x="10439400" y="3426618"/>
            <a:ext cx="914400" cy="914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5-Point Star 11">
            <a:extLst>
              <a:ext uri="{FF2B5EF4-FFF2-40B4-BE49-F238E27FC236}">
                <a16:creationId xmlns:a16="http://schemas.microsoft.com/office/drawing/2014/main" id="{07E0A845-54E8-7943-BA02-33A2607C5059}"/>
              </a:ext>
            </a:extLst>
          </p:cNvPr>
          <p:cNvSpPr/>
          <p:nvPr/>
        </p:nvSpPr>
        <p:spPr>
          <a:xfrm>
            <a:off x="10439400" y="4162424"/>
            <a:ext cx="914400" cy="9144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9117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698B4-AFB9-DD48-954B-425B68E474C3}"/>
              </a:ext>
            </a:extLst>
          </p:cNvPr>
          <p:cNvSpPr>
            <a:spLocks noGrp="1"/>
          </p:cNvSpPr>
          <p:nvPr>
            <p:ph type="title"/>
          </p:nvPr>
        </p:nvSpPr>
        <p:spPr>
          <a:xfrm>
            <a:off x="966788" y="198892"/>
            <a:ext cx="10515600" cy="1325563"/>
          </a:xfrm>
        </p:spPr>
        <p:txBody>
          <a:bodyPr/>
          <a:lstStyle/>
          <a:p>
            <a:endParaRPr lang="en-US"/>
          </a:p>
        </p:txBody>
      </p:sp>
      <p:sp>
        <p:nvSpPr>
          <p:cNvPr id="3" name="Content Placeholder 2">
            <a:extLst>
              <a:ext uri="{FF2B5EF4-FFF2-40B4-BE49-F238E27FC236}">
                <a16:creationId xmlns:a16="http://schemas.microsoft.com/office/drawing/2014/main" id="{2721F0A0-ED28-6148-A5E9-C452FCB8D250}"/>
              </a:ext>
            </a:extLst>
          </p:cNvPr>
          <p:cNvSpPr>
            <a:spLocks noGrp="1"/>
          </p:cNvSpPr>
          <p:nvPr>
            <p:ph idx="1"/>
          </p:nvPr>
        </p:nvSpPr>
        <p:spPr/>
        <p:txBody>
          <a:bodyPr/>
          <a:lstStyle/>
          <a:p>
            <a:endParaRPr lang="en-US" dirty="0"/>
          </a:p>
        </p:txBody>
      </p:sp>
      <p:sp>
        <p:nvSpPr>
          <p:cNvPr id="4" name="Rectangle 3">
            <a:extLst>
              <a:ext uri="{FF2B5EF4-FFF2-40B4-BE49-F238E27FC236}">
                <a16:creationId xmlns:a16="http://schemas.microsoft.com/office/drawing/2014/main" id="{E0869E7F-F506-5E44-A4FE-C8A3B6B6018B}"/>
              </a:ext>
            </a:extLst>
          </p:cNvPr>
          <p:cNvSpPr/>
          <p:nvPr/>
        </p:nvSpPr>
        <p:spPr>
          <a:xfrm>
            <a:off x="262759" y="681037"/>
            <a:ext cx="9921766" cy="5601533"/>
          </a:xfrm>
          <a:prstGeom prst="rect">
            <a:avLst/>
          </a:prstGeom>
        </p:spPr>
        <p:txBody>
          <a:bodyPr wrap="square">
            <a:spAutoFit/>
          </a:bodyPr>
          <a:lstStyle/>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2:45 	Introduction to the </a:t>
            </a:r>
            <a:r>
              <a:rPr lang="en-US" dirty="0" err="1">
                <a:solidFill>
                  <a:srgbClr val="000000"/>
                </a:solidFill>
                <a:latin typeface="Arial" panose="020B0604020202020204" pitchFamily="34" charset="0"/>
                <a:ea typeface="Times New Roman" panose="02020603050405020304" pitchFamily="18" charset="0"/>
                <a:cs typeface="Times New Roman" panose="02020603050405020304" pitchFamily="18" charset="0"/>
              </a:rPr>
              <a:t>Biotaphy</a:t>
            </a: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 Project (Doug Soltis)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2:55	Overview of Phylogenetic Diversity (PD) related topics (Hannah Marx)</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3:10	Hands-on PD Demo (Maria Cortez)</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3:30	Overview of Alpine Biodiversity Project (Hector Figueroa)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3:40	Overview of OCBIL (Old, Climatically Buffered, Infertile Landscapes) Project</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457200" marR="0" indent="457200">
              <a:spcBef>
                <a:spcPts val="0"/>
              </a:spcBef>
              <a:spcAft>
                <a:spcPts val="0"/>
              </a:spcAft>
            </a:pP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(Maria Cortez)</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3:50	Correlating chromosome and climate evolution (Jon </a:t>
            </a:r>
            <a:r>
              <a:rPr lang="en-US" dirty="0" err="1">
                <a:solidFill>
                  <a:srgbClr val="000000"/>
                </a:solidFill>
                <a:latin typeface="Arial" panose="020B0604020202020204" pitchFamily="34" charset="0"/>
                <a:ea typeface="Times New Roman" panose="02020603050405020304" pitchFamily="18" charset="0"/>
                <a:cs typeface="Times New Roman" panose="02020603050405020304" pitchFamily="18" charset="0"/>
              </a:rPr>
              <a:t>Spoelhof</a:t>
            </a: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		</a:t>
            </a:r>
          </a:p>
          <a:p>
            <a:endPar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4:00	Computing with Heterogeneous Species Occurrence Data for Global Scale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457200" marR="0" indent="457200">
              <a:spcBef>
                <a:spcPts val="0"/>
              </a:spcBef>
              <a:spcAft>
                <a:spcPts val="0"/>
              </a:spcAft>
            </a:pP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Analyses</a:t>
            </a:r>
            <a:r>
              <a:rPr lang="en-US" sz="2000" dirty="0">
                <a:latin typeface="Calibri" panose="020F0502020204030204" pitchFamily="34" charset="0"/>
                <a:ea typeface="Times New Roman" panose="02020603050405020304" pitchFamily="18" charset="0"/>
                <a:cs typeface="Times New Roman" panose="02020603050405020304" pitchFamily="18" charset="0"/>
              </a:rPr>
              <a:t>  </a:t>
            </a: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(CJ Grady)</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4:40 	Q &amp; A (All)</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br>
              <a:rPr lang="en-US" sz="2000" dirty="0">
                <a:latin typeface="Times New Roman" panose="02020603050405020304" pitchFamily="18" charset="0"/>
                <a:ea typeface="Times New Roman" panose="02020603050405020304" pitchFamily="18" charset="0"/>
                <a:cs typeface="Times New Roman" panose="02020603050405020304" pitchFamily="18" charset="0"/>
              </a:rPr>
            </a:br>
            <a:r>
              <a:rPr lang="en-U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5:00 	End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494BD80A-5C74-5847-866A-B219C6B960B5}"/>
              </a:ext>
            </a:extLst>
          </p:cNvPr>
          <p:cNvPicPr>
            <a:picLocks noChangeAspect="1"/>
          </p:cNvPicPr>
          <p:nvPr/>
        </p:nvPicPr>
        <p:blipFill>
          <a:blip r:embed="rId3"/>
          <a:stretch>
            <a:fillRect/>
          </a:stretch>
        </p:blipFill>
        <p:spPr>
          <a:xfrm>
            <a:off x="9258903" y="5400674"/>
            <a:ext cx="2933097" cy="1457325"/>
          </a:xfrm>
          <a:prstGeom prst="rect">
            <a:avLst/>
          </a:prstGeom>
        </p:spPr>
      </p:pic>
      <p:pic>
        <p:nvPicPr>
          <p:cNvPr id="9" name="Picture 8">
            <a:extLst>
              <a:ext uri="{FF2B5EF4-FFF2-40B4-BE49-F238E27FC236}">
                <a16:creationId xmlns:a16="http://schemas.microsoft.com/office/drawing/2014/main" id="{821D92F5-008B-5849-94EC-DB27E2A7CFA7}"/>
              </a:ext>
            </a:extLst>
          </p:cNvPr>
          <p:cNvPicPr>
            <a:picLocks noChangeAspect="1"/>
          </p:cNvPicPr>
          <p:nvPr/>
        </p:nvPicPr>
        <p:blipFill>
          <a:blip r:embed="rId4"/>
          <a:stretch>
            <a:fillRect/>
          </a:stretch>
        </p:blipFill>
        <p:spPr>
          <a:xfrm>
            <a:off x="9202541" y="2218194"/>
            <a:ext cx="2570359" cy="1542215"/>
          </a:xfrm>
          <a:prstGeom prst="rect">
            <a:avLst/>
          </a:prstGeom>
        </p:spPr>
      </p:pic>
      <p:pic>
        <p:nvPicPr>
          <p:cNvPr id="10" name="Picture 9">
            <a:extLst>
              <a:ext uri="{FF2B5EF4-FFF2-40B4-BE49-F238E27FC236}">
                <a16:creationId xmlns:a16="http://schemas.microsoft.com/office/drawing/2014/main" id="{10B326B2-7AC7-6F42-9012-EF2DE5EAA023}"/>
              </a:ext>
            </a:extLst>
          </p:cNvPr>
          <p:cNvPicPr>
            <a:picLocks noChangeAspect="1"/>
          </p:cNvPicPr>
          <p:nvPr/>
        </p:nvPicPr>
        <p:blipFill>
          <a:blip r:embed="rId5"/>
          <a:stretch>
            <a:fillRect/>
          </a:stretch>
        </p:blipFill>
        <p:spPr>
          <a:xfrm>
            <a:off x="8470830" y="380246"/>
            <a:ext cx="1155700" cy="1739900"/>
          </a:xfrm>
          <a:prstGeom prst="rect">
            <a:avLst/>
          </a:prstGeom>
        </p:spPr>
      </p:pic>
      <p:pic>
        <p:nvPicPr>
          <p:cNvPr id="11" name="Picture 10">
            <a:extLst>
              <a:ext uri="{FF2B5EF4-FFF2-40B4-BE49-F238E27FC236}">
                <a16:creationId xmlns:a16="http://schemas.microsoft.com/office/drawing/2014/main" id="{99C571A0-20AF-E14E-A7C5-CABF80EB8416}"/>
              </a:ext>
            </a:extLst>
          </p:cNvPr>
          <p:cNvPicPr>
            <a:picLocks noChangeAspect="1"/>
          </p:cNvPicPr>
          <p:nvPr/>
        </p:nvPicPr>
        <p:blipFill>
          <a:blip r:embed="rId6"/>
          <a:stretch>
            <a:fillRect/>
          </a:stretch>
        </p:blipFill>
        <p:spPr>
          <a:xfrm>
            <a:off x="7172967" y="2006600"/>
            <a:ext cx="1016000" cy="1016000"/>
          </a:xfrm>
          <a:prstGeom prst="rect">
            <a:avLst/>
          </a:prstGeom>
        </p:spPr>
      </p:pic>
      <p:pic>
        <p:nvPicPr>
          <p:cNvPr id="12" name="Picture 11">
            <a:extLst>
              <a:ext uri="{FF2B5EF4-FFF2-40B4-BE49-F238E27FC236}">
                <a16:creationId xmlns:a16="http://schemas.microsoft.com/office/drawing/2014/main" id="{8E232675-CF4B-2B4E-BCD7-5B8800DB4366}"/>
              </a:ext>
            </a:extLst>
          </p:cNvPr>
          <p:cNvPicPr>
            <a:picLocks noChangeAspect="1"/>
          </p:cNvPicPr>
          <p:nvPr/>
        </p:nvPicPr>
        <p:blipFill>
          <a:blip r:embed="rId7"/>
          <a:stretch>
            <a:fillRect/>
          </a:stretch>
        </p:blipFill>
        <p:spPr>
          <a:xfrm>
            <a:off x="7854880" y="3336925"/>
            <a:ext cx="1155699" cy="1155699"/>
          </a:xfrm>
          <a:prstGeom prst="rect">
            <a:avLst/>
          </a:prstGeom>
        </p:spPr>
      </p:pic>
      <p:pic>
        <p:nvPicPr>
          <p:cNvPr id="13" name="Picture 12">
            <a:extLst>
              <a:ext uri="{FF2B5EF4-FFF2-40B4-BE49-F238E27FC236}">
                <a16:creationId xmlns:a16="http://schemas.microsoft.com/office/drawing/2014/main" id="{7A0419EE-DB71-7241-8B56-0B8034C817DE}"/>
              </a:ext>
            </a:extLst>
          </p:cNvPr>
          <p:cNvPicPr>
            <a:picLocks noChangeAspect="1"/>
          </p:cNvPicPr>
          <p:nvPr/>
        </p:nvPicPr>
        <p:blipFill>
          <a:blip r:embed="rId8"/>
          <a:stretch>
            <a:fillRect/>
          </a:stretch>
        </p:blipFill>
        <p:spPr>
          <a:xfrm>
            <a:off x="4295774" y="4706935"/>
            <a:ext cx="1304925" cy="1623907"/>
          </a:xfrm>
          <a:prstGeom prst="rect">
            <a:avLst/>
          </a:prstGeom>
        </p:spPr>
      </p:pic>
    </p:spTree>
    <p:extLst>
      <p:ext uri="{BB962C8B-B14F-4D97-AF65-F5344CB8AC3E}">
        <p14:creationId xmlns:p14="http://schemas.microsoft.com/office/powerpoint/2010/main" val="3996800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Title 1"/>
          <p:cNvSpPr>
            <a:spLocks noGrp="1"/>
          </p:cNvSpPr>
          <p:nvPr>
            <p:ph type="title"/>
          </p:nvPr>
        </p:nvSpPr>
        <p:spPr bwMode="auto">
          <a:xfrm>
            <a:off x="3898281" y="148971"/>
            <a:ext cx="6172200" cy="428625"/>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Autofit/>
          </a:bodyPr>
          <a:lstStyle/>
          <a:p>
            <a:r>
              <a:rPr lang="en-US" dirty="0">
                <a:latin typeface="Helvetica" charset="0"/>
                <a:cs typeface="Helvetica" charset="0"/>
              </a:rPr>
              <a:t>Label Data</a:t>
            </a:r>
          </a:p>
        </p:txBody>
      </p:sp>
      <p:pic>
        <p:nvPicPr>
          <p:cNvPr id="104450" name="Picture 3" descr="139652a1-sized.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03721" y="363284"/>
            <a:ext cx="4254004" cy="61314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Content Placeholder 2"/>
          <p:cNvSpPr txBox="1">
            <a:spLocks/>
          </p:cNvSpPr>
          <p:nvPr/>
        </p:nvSpPr>
        <p:spPr>
          <a:xfrm>
            <a:off x="1270595" y="2055018"/>
            <a:ext cx="6172200" cy="3525441"/>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2800" kern="1200">
                <a:solidFill>
                  <a:schemeClr val="tx1"/>
                </a:solidFill>
                <a:latin typeface="Cambria"/>
                <a:ea typeface="+mn-ea"/>
                <a:cs typeface="Cambria"/>
              </a:defRPr>
            </a:lvl2pPr>
            <a:lvl3pPr marL="1143000" indent="-228600" algn="l" defTabSz="457200" rtl="0" eaLnBrk="1" latinLnBrk="0" hangingPunct="1">
              <a:spcBef>
                <a:spcPct val="20000"/>
              </a:spcBef>
              <a:buFont typeface="Arial"/>
              <a:buChar char="•"/>
              <a:defRPr sz="2400" kern="1200">
                <a:solidFill>
                  <a:schemeClr val="tx1"/>
                </a:solidFill>
                <a:latin typeface="Cambria"/>
                <a:ea typeface="+mn-ea"/>
                <a:cs typeface="Cambria"/>
              </a:defRPr>
            </a:lvl3pPr>
            <a:lvl4pPr marL="1600200" indent="-228600" algn="l" defTabSz="457200" rtl="0" eaLnBrk="1" latinLnBrk="0" hangingPunct="1">
              <a:spcBef>
                <a:spcPct val="20000"/>
              </a:spcBef>
              <a:buFont typeface="Arial"/>
              <a:buChar char="–"/>
              <a:defRPr sz="2000" kern="1200">
                <a:solidFill>
                  <a:schemeClr val="tx1"/>
                </a:solidFill>
                <a:latin typeface="Cambria"/>
                <a:ea typeface="+mn-ea"/>
                <a:cs typeface="Cambria"/>
              </a:defRPr>
            </a:lvl4pPr>
            <a:lvl5pPr marL="2057400" indent="-228600" algn="l" defTabSz="457200" rtl="0" eaLnBrk="1" latinLnBrk="0" hangingPunct="1">
              <a:spcBef>
                <a:spcPct val="20000"/>
              </a:spcBef>
              <a:buFont typeface="Arial"/>
              <a:buChar char="»"/>
              <a:defRPr sz="2000" kern="1200">
                <a:solidFill>
                  <a:schemeClr val="tx1"/>
                </a:solidFill>
                <a:latin typeface="Cambria"/>
                <a:ea typeface="+mn-ea"/>
                <a:cs typeface="Cambri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dirty="0">
                <a:solidFill>
                  <a:prstClr val="black"/>
                </a:solidFill>
                <a:latin typeface="Calibri"/>
              </a:rPr>
              <a:t>Scientific name</a:t>
            </a:r>
          </a:p>
          <a:p>
            <a:pPr>
              <a:defRPr/>
            </a:pPr>
            <a:r>
              <a:rPr lang="en-US" dirty="0">
                <a:solidFill>
                  <a:prstClr val="black"/>
                </a:solidFill>
                <a:latin typeface="Calibri"/>
              </a:rPr>
              <a:t>Date</a:t>
            </a:r>
          </a:p>
          <a:p>
            <a:pPr>
              <a:defRPr/>
            </a:pPr>
            <a:r>
              <a:rPr lang="en-US" dirty="0">
                <a:solidFill>
                  <a:prstClr val="black"/>
                </a:solidFill>
                <a:latin typeface="Calibri"/>
              </a:rPr>
              <a:t>Collector</a:t>
            </a:r>
          </a:p>
          <a:p>
            <a:pPr>
              <a:defRPr/>
            </a:pPr>
            <a:r>
              <a:rPr lang="en-US" dirty="0">
                <a:solidFill>
                  <a:prstClr val="black"/>
                </a:solidFill>
                <a:latin typeface="Calibri"/>
              </a:rPr>
              <a:t>Location – state, county, </a:t>
            </a:r>
          </a:p>
          <a:p>
            <a:pPr marL="0" indent="0">
              <a:buNone/>
              <a:defRPr/>
            </a:pPr>
            <a:r>
              <a:rPr lang="en-US" dirty="0">
                <a:solidFill>
                  <a:prstClr val="black"/>
                </a:solidFill>
                <a:latin typeface="Calibri"/>
              </a:rPr>
              <a:t>	specific site, </a:t>
            </a:r>
          </a:p>
          <a:p>
            <a:pPr marL="0" indent="0">
              <a:buNone/>
              <a:defRPr/>
            </a:pPr>
            <a:r>
              <a:rPr lang="en-US" dirty="0">
                <a:solidFill>
                  <a:prstClr val="black"/>
                </a:solidFill>
                <a:latin typeface="Calibri"/>
              </a:rPr>
              <a:t>	GPS coordinates</a:t>
            </a:r>
          </a:p>
          <a:p>
            <a:pPr>
              <a:defRPr/>
            </a:pPr>
            <a:r>
              <a:rPr lang="en-US" dirty="0">
                <a:solidFill>
                  <a:prstClr val="black"/>
                </a:solidFill>
                <a:latin typeface="Calibri"/>
              </a:rPr>
              <a:t>Associated species</a:t>
            </a:r>
          </a:p>
          <a:p>
            <a:pPr>
              <a:defRPr/>
            </a:pPr>
            <a:endParaRPr lang="en-US" dirty="0">
              <a:solidFill>
                <a:prstClr val="black"/>
              </a:solidFill>
              <a:latin typeface="Calibri"/>
            </a:endParaRPr>
          </a:p>
        </p:txBody>
      </p:sp>
      <p:sp>
        <p:nvSpPr>
          <p:cNvPr id="104452" name="Oval 6"/>
          <p:cNvSpPr>
            <a:spLocks noChangeArrowheads="1"/>
          </p:cNvSpPr>
          <p:nvPr/>
        </p:nvSpPr>
        <p:spPr bwMode="auto">
          <a:xfrm>
            <a:off x="10431979" y="5580459"/>
            <a:ext cx="1296591" cy="1015603"/>
          </a:xfrm>
          <a:prstGeom prst="ellipse">
            <a:avLst/>
          </a:prstGeom>
          <a:noFill/>
          <a:ln w="57150">
            <a:solidFill>
              <a:srgbClr val="FF0000"/>
            </a:solidFill>
            <a:round/>
            <a:headEnd/>
            <a:tailEnd/>
          </a:ln>
          <a:extLst>
            <a:ext uri="{909E8E84-426E-40dd-AFC4-6F175D3DCCD1}">
              <a14:hiddenFill xmlns:a14="http://schemas.microsoft.com/office/drawing/2010/main" xmlns="">
                <a:solidFill>
                  <a:srgbClr val="FFFFFF"/>
                </a:solidFill>
              </a14:hiddenFill>
            </a:ext>
          </a:extLst>
        </p:spPr>
        <p:txBody>
          <a:bodyPr/>
          <a:lstStyle/>
          <a:p>
            <a:pPr eaLnBrk="0" fontAlgn="base" hangingPunct="0">
              <a:spcBef>
                <a:spcPct val="0"/>
              </a:spcBef>
              <a:spcAft>
                <a:spcPct val="0"/>
              </a:spcAft>
            </a:pPr>
            <a:endParaRPr lang="en-US">
              <a:solidFill>
                <a:srgbClr val="000000"/>
              </a:solidFill>
              <a:latin typeface="Arial" charset="0"/>
              <a:ea typeface="ＭＳ Ｐゴシック" charset="0"/>
              <a:cs typeface="ＭＳ Ｐゴシック" charset="0"/>
            </a:endParaRPr>
          </a:p>
        </p:txBody>
      </p:sp>
      <p:cxnSp>
        <p:nvCxnSpPr>
          <p:cNvPr id="7" name="Straight Arrow Connector 6"/>
          <p:cNvCxnSpPr/>
          <p:nvPr/>
        </p:nvCxnSpPr>
        <p:spPr>
          <a:xfrm>
            <a:off x="234275" y="4135455"/>
            <a:ext cx="1036320" cy="0"/>
          </a:xfrm>
          <a:prstGeom prst="straightConnector1">
            <a:avLst/>
          </a:prstGeom>
          <a:ln w="254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6965777"/>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ig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760" y="1023020"/>
            <a:ext cx="6012408" cy="5478912"/>
          </a:xfrm>
          <a:prstGeom prst="rect">
            <a:avLst/>
          </a:prstGeom>
        </p:spPr>
      </p:pic>
      <p:sp>
        <p:nvSpPr>
          <p:cNvPr id="2" name="TextBox 1"/>
          <p:cNvSpPr txBox="1"/>
          <p:nvPr/>
        </p:nvSpPr>
        <p:spPr>
          <a:xfrm>
            <a:off x="4766007" y="156262"/>
            <a:ext cx="2159605" cy="830997"/>
          </a:xfrm>
          <a:prstGeom prst="rect">
            <a:avLst/>
          </a:prstGeom>
          <a:noFill/>
        </p:spPr>
        <p:txBody>
          <a:bodyPr wrap="square" rtlCol="0">
            <a:spAutoFit/>
          </a:bodyPr>
          <a:lstStyle/>
          <a:p>
            <a:r>
              <a:rPr lang="en-US" sz="4800" dirty="0"/>
              <a:t>Trees</a:t>
            </a:r>
          </a:p>
        </p:txBody>
      </p:sp>
      <p:pic>
        <p:nvPicPr>
          <p:cNvPr id="5" name="Picture 4" descr="Open Tree of Life Avatol Logo v.2 with origin.pdf"/>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bwMode="auto">
          <a:xfrm>
            <a:off x="8497200" y="156262"/>
            <a:ext cx="3490198" cy="245900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4089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2300" y="584407"/>
            <a:ext cx="8422105" cy="857250"/>
          </a:xfrm>
        </p:spPr>
        <p:txBody>
          <a:bodyPr>
            <a:noAutofit/>
          </a:bodyPr>
          <a:lstStyle/>
          <a:p>
            <a:pPr algn="ctr"/>
            <a:r>
              <a:rPr lang="en-US" sz="4800" dirty="0" err="1"/>
              <a:t>Lifemapper</a:t>
            </a:r>
            <a:r>
              <a:rPr lang="en-US" sz="4800" dirty="0"/>
              <a:t>:</a:t>
            </a:r>
            <a:br>
              <a:rPr lang="en-US" sz="4800" dirty="0"/>
            </a:br>
            <a:r>
              <a:rPr lang="en-US" sz="4800" dirty="0"/>
              <a:t>Species Distribution Modeling</a:t>
            </a:r>
          </a:p>
        </p:txBody>
      </p:sp>
      <p:grpSp>
        <p:nvGrpSpPr>
          <p:cNvPr id="24" name="Group 23"/>
          <p:cNvGrpSpPr/>
          <p:nvPr/>
        </p:nvGrpSpPr>
        <p:grpSpPr>
          <a:xfrm>
            <a:off x="7741710" y="3379813"/>
            <a:ext cx="2397969" cy="1940308"/>
            <a:chOff x="7290572" y="2977736"/>
            <a:chExt cx="2320373" cy="1512508"/>
          </a:xfrm>
        </p:grpSpPr>
        <p:pic>
          <p:nvPicPr>
            <p:cNvPr id="13" name="Picture 12" descr="mapwithpatchesversion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572" y="2977736"/>
              <a:ext cx="1710773" cy="902908"/>
            </a:xfrm>
            <a:prstGeom prst="rect">
              <a:avLst/>
            </a:prstGeom>
          </p:spPr>
        </p:pic>
        <p:pic>
          <p:nvPicPr>
            <p:cNvPr id="20" name="Picture 19" descr="mapwithpatchesversion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2972" y="3130136"/>
              <a:ext cx="1710773" cy="902908"/>
            </a:xfrm>
            <a:prstGeom prst="rect">
              <a:avLst/>
            </a:prstGeom>
          </p:spPr>
        </p:pic>
        <p:pic>
          <p:nvPicPr>
            <p:cNvPr id="21" name="Picture 20" descr="mapwithpatchesversion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5372" y="3282536"/>
              <a:ext cx="1710773" cy="902908"/>
            </a:xfrm>
            <a:prstGeom prst="rect">
              <a:avLst/>
            </a:prstGeom>
          </p:spPr>
        </p:pic>
        <p:pic>
          <p:nvPicPr>
            <p:cNvPr id="22" name="Picture 21" descr="mapwithpatchesversion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7772" y="3434936"/>
              <a:ext cx="1710773" cy="902908"/>
            </a:xfrm>
            <a:prstGeom prst="rect">
              <a:avLst/>
            </a:prstGeom>
          </p:spPr>
        </p:pic>
        <p:pic>
          <p:nvPicPr>
            <p:cNvPr id="23" name="Picture 22" descr="mapwithpatchesversion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00172" y="3587336"/>
              <a:ext cx="1710773" cy="902908"/>
            </a:xfrm>
            <a:prstGeom prst="rect">
              <a:avLst/>
            </a:prstGeom>
          </p:spPr>
        </p:pic>
      </p:grpSp>
      <p:sp>
        <p:nvSpPr>
          <p:cNvPr id="19" name="Right Arrow 18"/>
          <p:cNvSpPr/>
          <p:nvPr/>
        </p:nvSpPr>
        <p:spPr>
          <a:xfrm>
            <a:off x="6963379" y="3729176"/>
            <a:ext cx="700430" cy="310739"/>
          </a:xfrm>
          <a:prstGeom prst="rightArrow">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nvGrpSpPr>
          <p:cNvPr id="8" name="Group 7"/>
          <p:cNvGrpSpPr/>
          <p:nvPr/>
        </p:nvGrpSpPr>
        <p:grpSpPr>
          <a:xfrm>
            <a:off x="2851470" y="2319642"/>
            <a:ext cx="2731902" cy="3931903"/>
            <a:chOff x="260581" y="1829364"/>
            <a:chExt cx="3368317" cy="4868492"/>
          </a:xfrm>
        </p:grpSpPr>
        <p:pic>
          <p:nvPicPr>
            <p:cNvPr id="14" name="Picture 13" descr="mapwithdotsmall.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0581" y="1829364"/>
              <a:ext cx="1511208" cy="797582"/>
            </a:xfrm>
            <a:prstGeom prst="rect">
              <a:avLst/>
            </a:prstGeom>
          </p:spPr>
        </p:pic>
        <p:grpSp>
          <p:nvGrpSpPr>
            <p:cNvPr id="3" name="Group 2"/>
            <p:cNvGrpSpPr/>
            <p:nvPr/>
          </p:nvGrpSpPr>
          <p:grpSpPr>
            <a:xfrm>
              <a:off x="629461" y="1899330"/>
              <a:ext cx="1960400" cy="1562241"/>
              <a:chOff x="529477" y="1128051"/>
              <a:chExt cx="4935675" cy="3933234"/>
            </a:xfrm>
          </p:grpSpPr>
          <p:pic>
            <p:nvPicPr>
              <p:cNvPr id="4" name="Picture 3" descr="lotu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9477" y="3229376"/>
                <a:ext cx="2145864" cy="1831909"/>
              </a:xfrm>
              <a:prstGeom prst="rect">
                <a:avLst/>
              </a:prstGeom>
            </p:spPr>
          </p:pic>
          <p:pic>
            <p:nvPicPr>
              <p:cNvPr id="5" name="Picture 4" descr="wolf.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53268" y="2186252"/>
                <a:ext cx="2145864" cy="1831909"/>
              </a:xfrm>
              <a:prstGeom prst="rect">
                <a:avLst/>
              </a:prstGeom>
            </p:spPr>
          </p:pic>
          <p:pic>
            <p:nvPicPr>
              <p:cNvPr id="6" name="Picture 5" descr="snake_big.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19288" y="1128051"/>
                <a:ext cx="2145864" cy="1831909"/>
              </a:xfrm>
              <a:prstGeom prst="rect">
                <a:avLst/>
              </a:prstGeom>
            </p:spPr>
          </p:pic>
        </p:grpSp>
        <p:pic>
          <p:nvPicPr>
            <p:cNvPr id="9" name="Picture 8" descr="IPCC-Logo.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9090" y="4489061"/>
              <a:ext cx="1015943" cy="1423574"/>
            </a:xfrm>
            <a:prstGeom prst="rect">
              <a:avLst/>
            </a:prstGeom>
          </p:spPr>
        </p:pic>
        <p:sp>
          <p:nvSpPr>
            <p:cNvPr id="17" name="Right Arrow 16"/>
            <p:cNvSpPr/>
            <p:nvPr/>
          </p:nvSpPr>
          <p:spPr>
            <a:xfrm rot="2160000">
              <a:off x="2424649" y="3170326"/>
              <a:ext cx="1204249" cy="414318"/>
            </a:xfrm>
            <a:prstGeom prst="rightArrow">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8" name="Right Arrow 17"/>
            <p:cNvSpPr/>
            <p:nvPr/>
          </p:nvSpPr>
          <p:spPr>
            <a:xfrm rot="19080000">
              <a:off x="2275413" y="4738183"/>
              <a:ext cx="1325265" cy="414318"/>
            </a:xfrm>
            <a:prstGeom prst="rightArrow">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pic>
          <p:nvPicPr>
            <p:cNvPr id="7" name="Picture 6" descr="climate3.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1341" y="5241032"/>
              <a:ext cx="1980896" cy="1100497"/>
            </a:xfrm>
            <a:prstGeom prst="rect">
              <a:avLst/>
            </a:prstGeom>
          </p:spPr>
        </p:pic>
        <p:pic>
          <p:nvPicPr>
            <p:cNvPr id="16" name="Picture 15" descr="hicks_jars.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67572" y="2902535"/>
              <a:ext cx="1122289" cy="1122289"/>
            </a:xfrm>
            <a:prstGeom prst="rect">
              <a:avLst/>
            </a:prstGeom>
          </p:spPr>
        </p:pic>
        <p:sp>
          <p:nvSpPr>
            <p:cNvPr id="25" name="TextBox 24"/>
            <p:cNvSpPr txBox="1"/>
            <p:nvPr/>
          </p:nvSpPr>
          <p:spPr>
            <a:xfrm>
              <a:off x="379994" y="3931633"/>
              <a:ext cx="2374566" cy="371562"/>
            </a:xfrm>
            <a:prstGeom prst="rect">
              <a:avLst/>
            </a:prstGeom>
            <a:noFill/>
          </p:spPr>
          <p:txBody>
            <a:bodyPr wrap="none" rtlCol="0">
              <a:spAutoFit/>
            </a:bodyPr>
            <a:lstStyle/>
            <a:p>
              <a:r>
                <a:rPr lang="en-US" sz="1350" dirty="0"/>
                <a:t>Species Occurrence Data</a:t>
              </a:r>
            </a:p>
          </p:txBody>
        </p:sp>
        <p:sp>
          <p:nvSpPr>
            <p:cNvPr id="26" name="TextBox 25"/>
            <p:cNvSpPr txBox="1"/>
            <p:nvPr/>
          </p:nvSpPr>
          <p:spPr>
            <a:xfrm>
              <a:off x="468592" y="6326294"/>
              <a:ext cx="1942834" cy="371562"/>
            </a:xfrm>
            <a:prstGeom prst="rect">
              <a:avLst/>
            </a:prstGeom>
            <a:noFill/>
          </p:spPr>
          <p:txBody>
            <a:bodyPr wrap="none" rtlCol="0">
              <a:spAutoFit/>
            </a:bodyPr>
            <a:lstStyle/>
            <a:p>
              <a:r>
                <a:rPr lang="en-US" sz="1350" dirty="0"/>
                <a:t>Environmental Data</a:t>
              </a:r>
            </a:p>
          </p:txBody>
        </p:sp>
      </p:grpSp>
      <p:sp>
        <p:nvSpPr>
          <p:cNvPr id="28" name="TextBox 27"/>
          <p:cNvSpPr txBox="1"/>
          <p:nvPr/>
        </p:nvSpPr>
        <p:spPr>
          <a:xfrm>
            <a:off x="8043109" y="4511359"/>
            <a:ext cx="1414618" cy="300082"/>
          </a:xfrm>
          <a:prstGeom prst="rect">
            <a:avLst/>
          </a:prstGeom>
          <a:noFill/>
        </p:spPr>
        <p:txBody>
          <a:bodyPr wrap="none" rtlCol="0">
            <a:spAutoFit/>
          </a:bodyPr>
          <a:lstStyle/>
          <a:p>
            <a:r>
              <a:rPr lang="en-US" sz="1350" dirty="0"/>
              <a:t>Predicted Habitat</a:t>
            </a:r>
          </a:p>
        </p:txBody>
      </p:sp>
      <p:pic>
        <p:nvPicPr>
          <p:cNvPr id="29" name="Picture 28" descr="world_logo.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574534" y="3267355"/>
            <a:ext cx="1317639" cy="1354240"/>
          </a:xfrm>
          <a:prstGeom prst="rect">
            <a:avLst/>
          </a:prstGeom>
        </p:spPr>
      </p:pic>
    </p:spTree>
    <p:extLst>
      <p:ext uri="{BB962C8B-B14F-4D97-AF65-F5344CB8AC3E}">
        <p14:creationId xmlns:p14="http://schemas.microsoft.com/office/powerpoint/2010/main" val="1885853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1"/>
            <a:ext cx="12192000" cy="1022351"/>
          </a:xfrm>
          <a:prstGeom prst="rect">
            <a:avLst/>
          </a:prstGeom>
          <a:solidFill>
            <a:srgbClr val="CDE8BB"/>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402840" y="144753"/>
            <a:ext cx="7886700" cy="673099"/>
          </a:xfrm>
        </p:spPr>
        <p:txBody>
          <a:bodyPr>
            <a:normAutofit/>
          </a:bodyPr>
          <a:lstStyle/>
          <a:p>
            <a:r>
              <a:rPr lang="en-US" sz="3200" dirty="0">
                <a:latin typeface="+mn-lt"/>
              </a:rPr>
              <a:t>Connecting Specimens, Trees, Tools</a:t>
            </a:r>
          </a:p>
        </p:txBody>
      </p:sp>
      <p:pic>
        <p:nvPicPr>
          <p:cNvPr id="10" name="image03.png" descr="workflows.png"/>
          <p:cNvPicPr/>
          <p:nvPr/>
        </p:nvPicPr>
        <p:blipFill>
          <a:blip r:embed="rId3"/>
          <a:srcRect/>
          <a:stretch>
            <a:fillRect/>
          </a:stretch>
        </p:blipFill>
        <p:spPr>
          <a:xfrm>
            <a:off x="4765357" y="1298575"/>
            <a:ext cx="4953000" cy="5264150"/>
          </a:xfrm>
          <a:prstGeom prst="rect">
            <a:avLst/>
          </a:prstGeom>
          <a:ln/>
        </p:spPr>
      </p:pic>
      <p:sp>
        <p:nvSpPr>
          <p:cNvPr id="3" name="TextBox 2"/>
          <p:cNvSpPr txBox="1"/>
          <p:nvPr/>
        </p:nvSpPr>
        <p:spPr>
          <a:xfrm>
            <a:off x="1524000" y="1419307"/>
            <a:ext cx="2822632" cy="461665"/>
          </a:xfrm>
          <a:prstGeom prst="rect">
            <a:avLst/>
          </a:prstGeom>
          <a:noFill/>
        </p:spPr>
        <p:txBody>
          <a:bodyPr wrap="none" rtlCol="0">
            <a:spAutoFit/>
          </a:bodyPr>
          <a:lstStyle/>
          <a:p>
            <a:r>
              <a:rPr lang="en-US" sz="2400" dirty="0"/>
              <a:t>5 Possible Workflows</a:t>
            </a:r>
          </a:p>
        </p:txBody>
      </p:sp>
      <p:sp>
        <p:nvSpPr>
          <p:cNvPr id="15" name="TextBox 14"/>
          <p:cNvSpPr txBox="1"/>
          <p:nvPr/>
        </p:nvSpPr>
        <p:spPr>
          <a:xfrm>
            <a:off x="3626146" y="5005348"/>
            <a:ext cx="1409994" cy="230832"/>
          </a:xfrm>
          <a:prstGeom prst="rect">
            <a:avLst/>
          </a:prstGeom>
          <a:noFill/>
        </p:spPr>
        <p:txBody>
          <a:bodyPr wrap="square" rtlCol="0">
            <a:spAutoFit/>
          </a:bodyPr>
          <a:lstStyle/>
          <a:p>
            <a:r>
              <a:rPr lang="en-US" sz="900" dirty="0">
                <a:latin typeface="Arial" charset="0"/>
                <a:ea typeface="Arial" charset="0"/>
                <a:cs typeface="Arial" charset="0"/>
              </a:rPr>
              <a:t>Analytical Tools</a:t>
            </a:r>
          </a:p>
        </p:txBody>
      </p:sp>
      <p:pic>
        <p:nvPicPr>
          <p:cNvPr id="19" name="image03.png" descr="workflows.png">
            <a:extLst>
              <a:ext uri="{FF2B5EF4-FFF2-40B4-BE49-F238E27FC236}">
                <a16:creationId xmlns:a16="http://schemas.microsoft.com/office/drawing/2014/main" id="{14F5044B-FA76-4640-9B27-8BD149C672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8507" b="75542"/>
          <a:stretch>
            <a:fillRect/>
          </a:stretch>
        </p:blipFill>
        <p:spPr bwMode="auto">
          <a:xfrm>
            <a:off x="336312" y="3641578"/>
            <a:ext cx="3288830" cy="2031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a:extLst>
              <a:ext uri="{FF2B5EF4-FFF2-40B4-BE49-F238E27FC236}">
                <a16:creationId xmlns:a16="http://schemas.microsoft.com/office/drawing/2014/main" id="{90F5C11E-C628-8749-9BB9-0AB3EF5ACF1F}"/>
              </a:ext>
            </a:extLst>
          </p:cNvPr>
          <p:cNvSpPr txBox="1"/>
          <p:nvPr/>
        </p:nvSpPr>
        <p:spPr>
          <a:xfrm>
            <a:off x="2557858" y="3167351"/>
            <a:ext cx="648816" cy="1005995"/>
          </a:xfrm>
          <a:prstGeom prst="rect">
            <a:avLst/>
          </a:prstGeom>
          <a:solidFill>
            <a:schemeClr val="bg1"/>
          </a:solidFill>
        </p:spPr>
        <p:txBody>
          <a:bodyPr wrap="square" rtlCol="0">
            <a:spAutoFit/>
          </a:bodyPr>
          <a:lstStyle/>
          <a:p>
            <a:endParaRPr lang="en-US" dirty="0"/>
          </a:p>
        </p:txBody>
      </p:sp>
      <p:sp>
        <p:nvSpPr>
          <p:cNvPr id="21" name="TextBox 20">
            <a:extLst>
              <a:ext uri="{FF2B5EF4-FFF2-40B4-BE49-F238E27FC236}">
                <a16:creationId xmlns:a16="http://schemas.microsoft.com/office/drawing/2014/main" id="{E7F609D0-2491-2E4F-A83B-7C6DCDE49E47}"/>
              </a:ext>
            </a:extLst>
          </p:cNvPr>
          <p:cNvSpPr txBox="1"/>
          <p:nvPr/>
        </p:nvSpPr>
        <p:spPr>
          <a:xfrm>
            <a:off x="2435938" y="3990254"/>
            <a:ext cx="2115919" cy="246221"/>
          </a:xfrm>
          <a:prstGeom prst="rect">
            <a:avLst/>
          </a:prstGeom>
          <a:noFill/>
        </p:spPr>
        <p:txBody>
          <a:bodyPr wrap="square" rtlCol="0">
            <a:spAutoFit/>
          </a:bodyPr>
          <a:lstStyle/>
          <a:p>
            <a:r>
              <a:rPr lang="en-US" sz="1000" dirty="0">
                <a:latin typeface="Arial" charset="0"/>
                <a:ea typeface="Arial" charset="0"/>
                <a:cs typeface="Arial" charset="0"/>
              </a:rPr>
              <a:t>Analytical Tools</a:t>
            </a:r>
          </a:p>
        </p:txBody>
      </p:sp>
      <p:sp>
        <p:nvSpPr>
          <p:cNvPr id="12" name="TextBox 5">
            <a:extLst>
              <a:ext uri="{FF2B5EF4-FFF2-40B4-BE49-F238E27FC236}">
                <a16:creationId xmlns:a16="http://schemas.microsoft.com/office/drawing/2014/main" id="{D8B9695F-4F2F-2E44-A01E-7E8265A290B0}"/>
              </a:ext>
            </a:extLst>
          </p:cNvPr>
          <p:cNvSpPr txBox="1">
            <a:spLocks noChangeArrowheads="1"/>
          </p:cNvSpPr>
          <p:nvPr/>
        </p:nvSpPr>
        <p:spPr bwMode="auto">
          <a:xfrm>
            <a:off x="9800898" y="6162675"/>
            <a:ext cx="13128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2000"/>
              <a:t>C. Hinchliff</a:t>
            </a:r>
          </a:p>
        </p:txBody>
      </p:sp>
    </p:spTree>
    <p:extLst>
      <p:ext uri="{BB962C8B-B14F-4D97-AF65-F5344CB8AC3E}">
        <p14:creationId xmlns:p14="http://schemas.microsoft.com/office/powerpoint/2010/main" val="1218113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23ED4-0E61-E74E-B8CF-143C89B93A3C}"/>
              </a:ext>
            </a:extLst>
          </p:cNvPr>
          <p:cNvSpPr>
            <a:spLocks noGrp="1"/>
          </p:cNvSpPr>
          <p:nvPr>
            <p:ph type="title"/>
          </p:nvPr>
        </p:nvSpPr>
        <p:spPr>
          <a:xfrm>
            <a:off x="838200" y="879752"/>
            <a:ext cx="10515600" cy="1325563"/>
          </a:xfrm>
        </p:spPr>
        <p:txBody>
          <a:bodyPr>
            <a:normAutofit/>
          </a:bodyPr>
          <a:lstStyle/>
          <a:p>
            <a:pPr>
              <a:buFont typeface="Times New Roman" charset="0"/>
              <a:buNone/>
              <a:defRPr/>
            </a:pPr>
            <a:r>
              <a:rPr lang="en-US" dirty="0"/>
              <a:t>Connecting Trees, Specimens, Tools</a:t>
            </a:r>
          </a:p>
        </p:txBody>
      </p:sp>
      <p:pic>
        <p:nvPicPr>
          <p:cNvPr id="99331" name="image03.png" descr="workflows.png">
            <a:extLst>
              <a:ext uri="{FF2B5EF4-FFF2-40B4-BE49-F238E27FC236}">
                <a16:creationId xmlns:a16="http://schemas.microsoft.com/office/drawing/2014/main" id="{CEA2B5A3-6E09-E045-BE72-6627FD8DA5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2312" r="42168" b="60304"/>
          <a:stretch>
            <a:fillRect/>
          </a:stretch>
        </p:blipFill>
        <p:spPr bwMode="auto">
          <a:xfrm>
            <a:off x="3657600" y="2133600"/>
            <a:ext cx="64008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a:extLst>
              <a:ext uri="{FF2B5EF4-FFF2-40B4-BE49-F238E27FC236}">
                <a16:creationId xmlns:a16="http://schemas.microsoft.com/office/drawing/2014/main" id="{358E5568-C6EA-EA44-9C92-6C4C888EF856}"/>
              </a:ext>
            </a:extLst>
          </p:cNvPr>
          <p:cNvSpPr>
            <a:spLocks noGrp="1"/>
          </p:cNvSpPr>
          <p:nvPr>
            <p:ph type="sldNum" sz="quarter" idx="11"/>
          </p:nvPr>
        </p:nvSpPr>
        <p:spPr>
          <a:xfrm>
            <a:off x="8077200" y="6356351"/>
            <a:ext cx="2133600" cy="365125"/>
          </a:xfr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a:lstStyle>
            <a:lvl1pPr eaLnBrk="0">
              <a:tabLst>
                <a:tab pos="449263" algn="l"/>
                <a:tab pos="898525" algn="l"/>
                <a:tab pos="1347788" algn="l"/>
                <a:tab pos="1797050" algn="l"/>
              </a:tabLst>
              <a:defRPr sz="2400">
                <a:solidFill>
                  <a:schemeClr val="tx1"/>
                </a:solidFill>
                <a:latin typeface="Arial" panose="020B0604020202020204" pitchFamily="34" charset="0"/>
                <a:ea typeface="ＭＳ Ｐゴシック" panose="020B0600070205080204" pitchFamily="34" charset="-128"/>
              </a:defRPr>
            </a:lvl1pPr>
            <a:lvl2pPr eaLnBrk="0">
              <a:tabLst>
                <a:tab pos="449263" algn="l"/>
                <a:tab pos="898525" algn="l"/>
                <a:tab pos="1347788" algn="l"/>
                <a:tab pos="1797050" algn="l"/>
              </a:tabLst>
              <a:defRPr sz="2400">
                <a:solidFill>
                  <a:schemeClr val="tx1"/>
                </a:solidFill>
                <a:latin typeface="Arial" panose="020B0604020202020204" pitchFamily="34" charset="0"/>
                <a:ea typeface="ＭＳ Ｐゴシック" panose="020B0600070205080204" pitchFamily="34" charset="-128"/>
              </a:defRPr>
            </a:lvl2pPr>
            <a:lvl3pPr eaLnBrk="0">
              <a:tabLst>
                <a:tab pos="449263" algn="l"/>
                <a:tab pos="898525" algn="l"/>
                <a:tab pos="1347788" algn="l"/>
                <a:tab pos="1797050" algn="l"/>
              </a:tabLst>
              <a:defRPr sz="2400">
                <a:solidFill>
                  <a:schemeClr val="tx1"/>
                </a:solidFill>
                <a:latin typeface="Arial" panose="020B0604020202020204" pitchFamily="34" charset="0"/>
                <a:ea typeface="ＭＳ Ｐゴシック" panose="020B0600070205080204" pitchFamily="34" charset="-128"/>
              </a:defRPr>
            </a:lvl3pPr>
            <a:lvl4pPr eaLnBrk="0">
              <a:tabLst>
                <a:tab pos="449263" algn="l"/>
                <a:tab pos="898525" algn="l"/>
                <a:tab pos="1347788" algn="l"/>
                <a:tab pos="1797050" algn="l"/>
              </a:tabLst>
              <a:defRPr sz="2400">
                <a:solidFill>
                  <a:schemeClr val="tx1"/>
                </a:solidFill>
                <a:latin typeface="Arial" panose="020B0604020202020204" pitchFamily="34" charset="0"/>
                <a:ea typeface="ＭＳ Ｐゴシック" panose="020B0600070205080204" pitchFamily="34" charset="-128"/>
              </a:defRPr>
            </a:lvl4pPr>
            <a:lvl5pPr eaLnBrk="0">
              <a:tabLst>
                <a:tab pos="449263" algn="l"/>
                <a:tab pos="898525" algn="l"/>
                <a:tab pos="1347788" algn="l"/>
                <a:tab pos="1797050" algn="l"/>
              </a:tabLst>
              <a:defRPr sz="2400">
                <a:solidFill>
                  <a:schemeClr val="tx1"/>
                </a:solidFill>
                <a:latin typeface="Arial" panose="020B0604020202020204" pitchFamily="34" charset="0"/>
                <a:ea typeface="ＭＳ Ｐゴシック" panose="020B0600070205080204" pitchFamily="34" charset="-128"/>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2" charset="0"/>
              <a:tabLst>
                <a:tab pos="449263" algn="l"/>
                <a:tab pos="898525" algn="l"/>
                <a:tab pos="1347788" algn="l"/>
                <a:tab pos="1797050" algn="l"/>
              </a:tabLst>
              <a:defRPr sz="2400">
                <a:solidFill>
                  <a:schemeClr val="tx1"/>
                </a:solidFill>
                <a:latin typeface="Arial" panose="020B0604020202020204" pitchFamily="34" charset="0"/>
                <a:ea typeface="ＭＳ Ｐゴシック" panose="020B0600070205080204" pitchFamily="34" charset="-128"/>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2" charset="0"/>
              <a:tabLst>
                <a:tab pos="449263" algn="l"/>
                <a:tab pos="898525" algn="l"/>
                <a:tab pos="1347788" algn="l"/>
                <a:tab pos="1797050" algn="l"/>
              </a:tabLst>
              <a:defRPr sz="2400">
                <a:solidFill>
                  <a:schemeClr val="tx1"/>
                </a:solidFill>
                <a:latin typeface="Arial" panose="020B0604020202020204" pitchFamily="34" charset="0"/>
                <a:ea typeface="ＭＳ Ｐゴシック" panose="020B0600070205080204" pitchFamily="34" charset="-128"/>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2" charset="0"/>
              <a:tabLst>
                <a:tab pos="449263" algn="l"/>
                <a:tab pos="898525" algn="l"/>
                <a:tab pos="1347788" algn="l"/>
                <a:tab pos="1797050" algn="l"/>
              </a:tabLst>
              <a:defRPr sz="2400">
                <a:solidFill>
                  <a:schemeClr val="tx1"/>
                </a:solidFill>
                <a:latin typeface="Arial" panose="020B0604020202020204" pitchFamily="34" charset="0"/>
                <a:ea typeface="ＭＳ Ｐゴシック" panose="020B0600070205080204" pitchFamily="34" charset="-128"/>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2" charset="0"/>
              <a:tabLst>
                <a:tab pos="449263" algn="l"/>
                <a:tab pos="898525" algn="l"/>
                <a:tab pos="1347788" algn="l"/>
                <a:tab pos="1797050" algn="l"/>
              </a:tabLst>
              <a:defRPr sz="2400">
                <a:solidFill>
                  <a:schemeClr val="tx1"/>
                </a:solidFill>
                <a:latin typeface="Arial" panose="020B0604020202020204" pitchFamily="34" charset="0"/>
                <a:ea typeface="ＭＳ Ｐゴシック" panose="020B0600070205080204" pitchFamily="34" charset="-128"/>
              </a:defRPr>
            </a:lvl9pPr>
          </a:lstStyle>
          <a:p>
            <a:pPr eaLnBrk="1"/>
            <a:fld id="{DB1D8AA4-0365-F743-93BB-E203B5751E92}" type="slidenum">
              <a:rPr lang="en-US" altLang="en-US" sz="1800">
                <a:solidFill>
                  <a:srgbClr val="262626"/>
                </a:solidFill>
                <a:latin typeface="Calibri" panose="020F0502020204030204" pitchFamily="34" charset="0"/>
              </a:rPr>
              <a:pPr eaLnBrk="1"/>
              <a:t>7</a:t>
            </a:fld>
            <a:endParaRPr lang="en-US" altLang="en-US" sz="1800">
              <a:solidFill>
                <a:srgbClr val="262626"/>
              </a:solidFill>
              <a:latin typeface="Calibri" panose="020F0502020204030204" pitchFamily="34" charset="0"/>
            </a:endParaRPr>
          </a:p>
        </p:txBody>
      </p:sp>
      <p:pic>
        <p:nvPicPr>
          <p:cNvPr id="99333" name="image03.png" descr="workflows.png">
            <a:extLst>
              <a:ext uri="{FF2B5EF4-FFF2-40B4-BE49-F238E27FC236}">
                <a16:creationId xmlns:a16="http://schemas.microsoft.com/office/drawing/2014/main" id="{032E019B-56FF-AB41-B4B1-265F082C0D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8507" b="75542"/>
          <a:stretch>
            <a:fillRect/>
          </a:stretch>
        </p:blipFill>
        <p:spPr bwMode="auto">
          <a:xfrm>
            <a:off x="684214" y="3054866"/>
            <a:ext cx="259080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2">
            <a:extLst>
              <a:ext uri="{FF2B5EF4-FFF2-40B4-BE49-F238E27FC236}">
                <a16:creationId xmlns:a16="http://schemas.microsoft.com/office/drawing/2014/main" id="{2D29235E-C86B-7D4F-9D44-52C9719418E3}"/>
              </a:ext>
            </a:extLst>
          </p:cNvPr>
          <p:cNvSpPr txBox="1">
            <a:spLocks noChangeArrowheads="1"/>
          </p:cNvSpPr>
          <p:nvPr/>
        </p:nvSpPr>
        <p:spPr bwMode="auto">
          <a:xfrm>
            <a:off x="2927350" y="79376"/>
            <a:ext cx="6399530" cy="89598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90000" tIns="66168" rIns="90000" bIns="45000"/>
          <a:lstStyle>
            <a:lvl1pPr>
              <a:tabLst>
                <a:tab pos="358775" algn="l"/>
                <a:tab pos="719138" algn="l"/>
                <a:tab pos="1079500" algn="l"/>
                <a:tab pos="1438275" algn="l"/>
                <a:tab pos="1798638" algn="l"/>
                <a:tab pos="2159000" algn="l"/>
                <a:tab pos="2519363" algn="l"/>
                <a:tab pos="2878138" algn="l"/>
                <a:tab pos="3238500" algn="l"/>
                <a:tab pos="3598863" algn="l"/>
                <a:tab pos="3959225" algn="l"/>
                <a:tab pos="4319588" algn="l"/>
                <a:tab pos="4492625" algn="l"/>
                <a:tab pos="4941888" algn="l"/>
                <a:tab pos="5391150" algn="l"/>
                <a:tab pos="5840413" algn="l"/>
                <a:tab pos="6289675" algn="l"/>
              </a:tabLst>
              <a:defRPr>
                <a:solidFill>
                  <a:srgbClr val="000000"/>
                </a:solidFill>
                <a:latin typeface="Arial" charset="0"/>
                <a:ea typeface="ＭＳ Ｐゴシック" charset="0"/>
                <a:cs typeface="Arial Unicode MS" charset="0"/>
              </a:defRPr>
            </a:lvl1pPr>
            <a:lvl2pPr>
              <a:tabLst>
                <a:tab pos="358775" algn="l"/>
                <a:tab pos="719138" algn="l"/>
                <a:tab pos="1079500" algn="l"/>
                <a:tab pos="1438275" algn="l"/>
                <a:tab pos="1798638" algn="l"/>
                <a:tab pos="2159000" algn="l"/>
                <a:tab pos="2519363" algn="l"/>
                <a:tab pos="2878138" algn="l"/>
                <a:tab pos="3238500" algn="l"/>
                <a:tab pos="3598863" algn="l"/>
                <a:tab pos="3959225" algn="l"/>
                <a:tab pos="4319588" algn="l"/>
                <a:tab pos="4492625" algn="l"/>
                <a:tab pos="4941888" algn="l"/>
                <a:tab pos="5391150" algn="l"/>
                <a:tab pos="5840413" algn="l"/>
                <a:tab pos="6289675" algn="l"/>
              </a:tabLst>
              <a:defRPr>
                <a:solidFill>
                  <a:srgbClr val="000000"/>
                </a:solidFill>
                <a:latin typeface="Arial" charset="0"/>
                <a:ea typeface="ＭＳ Ｐゴシック" charset="0"/>
                <a:cs typeface="Arial Unicode MS" charset="0"/>
              </a:defRPr>
            </a:lvl2pPr>
            <a:lvl3pPr>
              <a:tabLst>
                <a:tab pos="358775" algn="l"/>
                <a:tab pos="719138" algn="l"/>
                <a:tab pos="1079500" algn="l"/>
                <a:tab pos="1438275" algn="l"/>
                <a:tab pos="1798638" algn="l"/>
                <a:tab pos="2159000" algn="l"/>
                <a:tab pos="2519363" algn="l"/>
                <a:tab pos="2878138" algn="l"/>
                <a:tab pos="3238500" algn="l"/>
                <a:tab pos="3598863" algn="l"/>
                <a:tab pos="3959225" algn="l"/>
                <a:tab pos="4319588" algn="l"/>
                <a:tab pos="4492625" algn="l"/>
                <a:tab pos="4941888" algn="l"/>
                <a:tab pos="5391150" algn="l"/>
                <a:tab pos="5840413" algn="l"/>
                <a:tab pos="6289675" algn="l"/>
              </a:tabLst>
              <a:defRPr>
                <a:solidFill>
                  <a:srgbClr val="000000"/>
                </a:solidFill>
                <a:latin typeface="Arial" charset="0"/>
                <a:ea typeface="ＭＳ Ｐゴシック" charset="0"/>
                <a:cs typeface="Arial Unicode MS" charset="0"/>
              </a:defRPr>
            </a:lvl3pPr>
            <a:lvl4pPr>
              <a:tabLst>
                <a:tab pos="358775" algn="l"/>
                <a:tab pos="719138" algn="l"/>
                <a:tab pos="1079500" algn="l"/>
                <a:tab pos="1438275" algn="l"/>
                <a:tab pos="1798638" algn="l"/>
                <a:tab pos="2159000" algn="l"/>
                <a:tab pos="2519363" algn="l"/>
                <a:tab pos="2878138" algn="l"/>
                <a:tab pos="3238500" algn="l"/>
                <a:tab pos="3598863" algn="l"/>
                <a:tab pos="3959225" algn="l"/>
                <a:tab pos="4319588" algn="l"/>
                <a:tab pos="4492625" algn="l"/>
                <a:tab pos="4941888" algn="l"/>
                <a:tab pos="5391150" algn="l"/>
                <a:tab pos="5840413" algn="l"/>
                <a:tab pos="6289675" algn="l"/>
              </a:tabLst>
              <a:defRPr>
                <a:solidFill>
                  <a:srgbClr val="000000"/>
                </a:solidFill>
                <a:latin typeface="Arial" charset="0"/>
                <a:ea typeface="ＭＳ Ｐゴシック" charset="0"/>
                <a:cs typeface="Arial Unicode MS" charset="0"/>
              </a:defRPr>
            </a:lvl4pPr>
            <a:lvl5pPr>
              <a:tabLst>
                <a:tab pos="358775" algn="l"/>
                <a:tab pos="719138" algn="l"/>
                <a:tab pos="1079500" algn="l"/>
                <a:tab pos="1438275" algn="l"/>
                <a:tab pos="1798638" algn="l"/>
                <a:tab pos="2159000" algn="l"/>
                <a:tab pos="2519363" algn="l"/>
                <a:tab pos="2878138" algn="l"/>
                <a:tab pos="3238500" algn="l"/>
                <a:tab pos="3598863" algn="l"/>
                <a:tab pos="3959225" algn="l"/>
                <a:tab pos="4319588" algn="l"/>
                <a:tab pos="4492625" algn="l"/>
                <a:tab pos="4941888" algn="l"/>
                <a:tab pos="5391150" algn="l"/>
                <a:tab pos="5840413" algn="l"/>
                <a:tab pos="6289675" algn="l"/>
              </a:tabLst>
              <a:defRPr>
                <a:solidFill>
                  <a:srgbClr val="000000"/>
                </a:solidFill>
                <a:latin typeface="Arial" charset="0"/>
                <a:ea typeface="ＭＳ Ｐゴシック" charset="0"/>
                <a:cs typeface="Arial Unicode MS" charset="0"/>
              </a:defRPr>
            </a:lvl5pPr>
            <a:lvl6pPr marL="2514600" indent="-228600" defTabSz="449263" fontAlgn="base" hangingPunct="0">
              <a:lnSpc>
                <a:spcPct val="93000"/>
              </a:lnSpc>
              <a:spcBef>
                <a:spcPct val="0"/>
              </a:spcBef>
              <a:spcAft>
                <a:spcPct val="0"/>
              </a:spcAft>
              <a:buClr>
                <a:srgbClr val="000000"/>
              </a:buClr>
              <a:buSzPct val="100000"/>
              <a:buFont typeface="Times New Roman" charset="0"/>
              <a:tabLst>
                <a:tab pos="358775" algn="l"/>
                <a:tab pos="719138" algn="l"/>
                <a:tab pos="1079500" algn="l"/>
                <a:tab pos="1438275" algn="l"/>
                <a:tab pos="1798638" algn="l"/>
                <a:tab pos="2159000" algn="l"/>
                <a:tab pos="2519363" algn="l"/>
                <a:tab pos="2878138" algn="l"/>
                <a:tab pos="3238500" algn="l"/>
                <a:tab pos="3598863" algn="l"/>
                <a:tab pos="3959225" algn="l"/>
                <a:tab pos="4319588" algn="l"/>
                <a:tab pos="4492625" algn="l"/>
                <a:tab pos="4941888" algn="l"/>
                <a:tab pos="5391150" algn="l"/>
                <a:tab pos="5840413" algn="l"/>
                <a:tab pos="6289675" algn="l"/>
              </a:tabLst>
              <a:defRPr>
                <a:solidFill>
                  <a:srgbClr val="000000"/>
                </a:solidFill>
                <a:latin typeface="Arial" charset="0"/>
                <a:ea typeface="ＭＳ Ｐゴシック" charset="0"/>
                <a:cs typeface="Arial Unicode MS" charset="0"/>
              </a:defRPr>
            </a:lvl6pPr>
            <a:lvl7pPr marL="2971800" indent="-228600" defTabSz="449263" fontAlgn="base" hangingPunct="0">
              <a:lnSpc>
                <a:spcPct val="93000"/>
              </a:lnSpc>
              <a:spcBef>
                <a:spcPct val="0"/>
              </a:spcBef>
              <a:spcAft>
                <a:spcPct val="0"/>
              </a:spcAft>
              <a:buClr>
                <a:srgbClr val="000000"/>
              </a:buClr>
              <a:buSzPct val="100000"/>
              <a:buFont typeface="Times New Roman" charset="0"/>
              <a:tabLst>
                <a:tab pos="358775" algn="l"/>
                <a:tab pos="719138" algn="l"/>
                <a:tab pos="1079500" algn="l"/>
                <a:tab pos="1438275" algn="l"/>
                <a:tab pos="1798638" algn="l"/>
                <a:tab pos="2159000" algn="l"/>
                <a:tab pos="2519363" algn="l"/>
                <a:tab pos="2878138" algn="l"/>
                <a:tab pos="3238500" algn="l"/>
                <a:tab pos="3598863" algn="l"/>
                <a:tab pos="3959225" algn="l"/>
                <a:tab pos="4319588" algn="l"/>
                <a:tab pos="4492625" algn="l"/>
                <a:tab pos="4941888" algn="l"/>
                <a:tab pos="5391150" algn="l"/>
                <a:tab pos="5840413" algn="l"/>
                <a:tab pos="6289675" algn="l"/>
              </a:tabLst>
              <a:defRPr>
                <a:solidFill>
                  <a:srgbClr val="000000"/>
                </a:solidFill>
                <a:latin typeface="Arial" charset="0"/>
                <a:ea typeface="ＭＳ Ｐゴシック" charset="0"/>
                <a:cs typeface="Arial Unicode MS" charset="0"/>
              </a:defRPr>
            </a:lvl7pPr>
            <a:lvl8pPr marL="3429000" indent="-228600" defTabSz="449263" fontAlgn="base" hangingPunct="0">
              <a:lnSpc>
                <a:spcPct val="93000"/>
              </a:lnSpc>
              <a:spcBef>
                <a:spcPct val="0"/>
              </a:spcBef>
              <a:spcAft>
                <a:spcPct val="0"/>
              </a:spcAft>
              <a:buClr>
                <a:srgbClr val="000000"/>
              </a:buClr>
              <a:buSzPct val="100000"/>
              <a:buFont typeface="Times New Roman" charset="0"/>
              <a:tabLst>
                <a:tab pos="358775" algn="l"/>
                <a:tab pos="719138" algn="l"/>
                <a:tab pos="1079500" algn="l"/>
                <a:tab pos="1438275" algn="l"/>
                <a:tab pos="1798638" algn="l"/>
                <a:tab pos="2159000" algn="l"/>
                <a:tab pos="2519363" algn="l"/>
                <a:tab pos="2878138" algn="l"/>
                <a:tab pos="3238500" algn="l"/>
                <a:tab pos="3598863" algn="l"/>
                <a:tab pos="3959225" algn="l"/>
                <a:tab pos="4319588" algn="l"/>
                <a:tab pos="4492625" algn="l"/>
                <a:tab pos="4941888" algn="l"/>
                <a:tab pos="5391150" algn="l"/>
                <a:tab pos="5840413" algn="l"/>
                <a:tab pos="6289675" algn="l"/>
              </a:tabLst>
              <a:defRPr>
                <a:solidFill>
                  <a:srgbClr val="000000"/>
                </a:solidFill>
                <a:latin typeface="Arial" charset="0"/>
                <a:ea typeface="ＭＳ Ｐゴシック" charset="0"/>
                <a:cs typeface="Arial Unicode MS" charset="0"/>
              </a:defRPr>
            </a:lvl8pPr>
            <a:lvl9pPr marL="3886200" indent="-228600" defTabSz="449263" fontAlgn="base" hangingPunct="0">
              <a:lnSpc>
                <a:spcPct val="93000"/>
              </a:lnSpc>
              <a:spcBef>
                <a:spcPct val="0"/>
              </a:spcBef>
              <a:spcAft>
                <a:spcPct val="0"/>
              </a:spcAft>
              <a:buClr>
                <a:srgbClr val="000000"/>
              </a:buClr>
              <a:buSzPct val="100000"/>
              <a:buFont typeface="Times New Roman" charset="0"/>
              <a:tabLst>
                <a:tab pos="358775" algn="l"/>
                <a:tab pos="719138" algn="l"/>
                <a:tab pos="1079500" algn="l"/>
                <a:tab pos="1438275" algn="l"/>
                <a:tab pos="1798638" algn="l"/>
                <a:tab pos="2159000" algn="l"/>
                <a:tab pos="2519363" algn="l"/>
                <a:tab pos="2878138" algn="l"/>
                <a:tab pos="3238500" algn="l"/>
                <a:tab pos="3598863" algn="l"/>
                <a:tab pos="3959225" algn="l"/>
                <a:tab pos="4319588" algn="l"/>
                <a:tab pos="4492625" algn="l"/>
                <a:tab pos="4941888" algn="l"/>
                <a:tab pos="5391150" algn="l"/>
                <a:tab pos="5840413" algn="l"/>
                <a:tab pos="6289675" algn="l"/>
              </a:tabLst>
              <a:defRPr>
                <a:solidFill>
                  <a:srgbClr val="000000"/>
                </a:solidFill>
                <a:latin typeface="Arial" charset="0"/>
                <a:ea typeface="ＭＳ Ｐゴシック" charset="0"/>
                <a:cs typeface="Arial Unicode MS" charset="0"/>
              </a:defRPr>
            </a:lvl9pPr>
          </a:lstStyle>
          <a:p>
            <a:pPr algn="ctr">
              <a:buFont typeface="Times New Roman" charset="0"/>
              <a:buNone/>
              <a:defRPr/>
            </a:pPr>
            <a:r>
              <a:rPr lang="en-US" sz="3600" dirty="0">
                <a:solidFill>
                  <a:schemeClr val="tx1"/>
                </a:solidFill>
                <a:cs typeface="Arial" charset="0"/>
              </a:rPr>
              <a:t>Ancestral Niche</a:t>
            </a:r>
          </a:p>
        </p:txBody>
      </p:sp>
      <p:sp>
        <p:nvSpPr>
          <p:cNvPr id="6" name="TextBox 5">
            <a:extLst>
              <a:ext uri="{FF2B5EF4-FFF2-40B4-BE49-F238E27FC236}">
                <a16:creationId xmlns:a16="http://schemas.microsoft.com/office/drawing/2014/main" id="{95FD134B-555C-E045-90F5-30CF1D2C756B}"/>
              </a:ext>
            </a:extLst>
          </p:cNvPr>
          <p:cNvSpPr txBox="1"/>
          <p:nvPr/>
        </p:nvSpPr>
        <p:spPr>
          <a:xfrm>
            <a:off x="2397760" y="2702560"/>
            <a:ext cx="590550" cy="792480"/>
          </a:xfrm>
          <a:prstGeom prst="rect">
            <a:avLst/>
          </a:prstGeom>
          <a:solidFill>
            <a:schemeClr val="bg1"/>
          </a:solidFill>
        </p:spPr>
        <p:txBody>
          <a:bodyPr wrap="square" rtlCol="0">
            <a:spAutoFit/>
          </a:bodyPr>
          <a:lstStyle/>
          <a:p>
            <a:endParaRPr lang="en-US" dirty="0"/>
          </a:p>
        </p:txBody>
      </p:sp>
      <p:sp>
        <p:nvSpPr>
          <p:cNvPr id="12" name="TextBox 11">
            <a:extLst>
              <a:ext uri="{FF2B5EF4-FFF2-40B4-BE49-F238E27FC236}">
                <a16:creationId xmlns:a16="http://schemas.microsoft.com/office/drawing/2014/main" id="{30DF2831-AD41-6447-BD31-54A112EA8339}"/>
              </a:ext>
            </a:extLst>
          </p:cNvPr>
          <p:cNvSpPr txBox="1"/>
          <p:nvPr/>
        </p:nvSpPr>
        <p:spPr>
          <a:xfrm>
            <a:off x="2397760" y="3248819"/>
            <a:ext cx="2115919" cy="246221"/>
          </a:xfrm>
          <a:prstGeom prst="rect">
            <a:avLst/>
          </a:prstGeom>
          <a:noFill/>
        </p:spPr>
        <p:txBody>
          <a:bodyPr wrap="square" rtlCol="0">
            <a:spAutoFit/>
          </a:bodyPr>
          <a:lstStyle/>
          <a:p>
            <a:r>
              <a:rPr lang="en-US" sz="1000" dirty="0">
                <a:latin typeface="Arial" charset="0"/>
                <a:ea typeface="Arial" charset="0"/>
                <a:cs typeface="Arial" charset="0"/>
              </a:rPr>
              <a:t>Analytical Tools</a:t>
            </a:r>
          </a:p>
        </p:txBody>
      </p:sp>
    </p:spTree>
    <p:extLst>
      <p:ext uri="{BB962C8B-B14F-4D97-AF65-F5344CB8AC3E}">
        <p14:creationId xmlns:p14="http://schemas.microsoft.com/office/powerpoint/2010/main" val="1890659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0255" y="233617"/>
            <a:ext cx="7886700" cy="994172"/>
          </a:xfrm>
        </p:spPr>
        <p:txBody>
          <a:bodyPr>
            <a:normAutofit fontScale="90000"/>
          </a:bodyPr>
          <a:lstStyle/>
          <a:p>
            <a:pPr algn="ctr"/>
            <a:r>
              <a:rPr lang="en-US" dirty="0"/>
              <a:t>Spatial </a:t>
            </a:r>
            <a:r>
              <a:rPr lang="en-US" dirty="0" err="1"/>
              <a:t>Phylogenetics</a:t>
            </a:r>
            <a:br>
              <a:rPr lang="en-US" dirty="0"/>
            </a:br>
            <a:endParaRPr lang="en-US" dirty="0"/>
          </a:p>
        </p:txBody>
      </p:sp>
      <p:pic>
        <p:nvPicPr>
          <p:cNvPr id="7" name="image03.png" descr="workflows.png"/>
          <p:cNvPicPr/>
          <p:nvPr/>
        </p:nvPicPr>
        <p:blipFill rotWithShape="1">
          <a:blip r:embed="rId3"/>
          <a:srcRect l="58199" t="26925" b="36779"/>
          <a:stretch/>
        </p:blipFill>
        <p:spPr>
          <a:xfrm>
            <a:off x="2630906" y="1082843"/>
            <a:ext cx="6208295" cy="5558590"/>
          </a:xfrm>
          <a:prstGeom prst="rect">
            <a:avLst/>
          </a:prstGeom>
          <a:ln/>
        </p:spPr>
      </p:pic>
    </p:spTree>
    <p:extLst>
      <p:ext uri="{BB962C8B-B14F-4D97-AF65-F5344CB8AC3E}">
        <p14:creationId xmlns:p14="http://schemas.microsoft.com/office/powerpoint/2010/main" val="4215162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2303072" y="267028"/>
            <a:ext cx="6644972" cy="602582"/>
          </a:xfrm>
          <a:prstGeom prst="rect">
            <a:avLst/>
          </a:prstGeom>
        </p:spPr>
        <p:txBody>
          <a:bodyPr/>
          <a:lstStyle>
            <a:lvl1pPr algn="l" defTabSz="457200" rtl="0" eaLnBrk="1" latinLnBrk="0" hangingPunct="1">
              <a:spcBef>
                <a:spcPct val="0"/>
              </a:spcBef>
              <a:buNone/>
              <a:defRPr sz="2800" b="1" i="0" kern="1200">
                <a:solidFill>
                  <a:schemeClr val="tx1"/>
                </a:solidFill>
                <a:latin typeface="Helvetica"/>
                <a:ea typeface="+mj-ea"/>
                <a:cs typeface="Helvetica"/>
              </a:defRPr>
            </a:lvl1pPr>
          </a:lstStyle>
          <a:p>
            <a:r>
              <a:rPr lang="en-US" sz="4000" b="0" dirty="0"/>
              <a:t>Phylogenetic Diversity (PD)</a:t>
            </a:r>
            <a:r>
              <a:rPr lang="en-US" sz="4000" b="0" dirty="0">
                <a:solidFill>
                  <a:srgbClr val="376092"/>
                </a:solidFill>
              </a:rPr>
              <a:t>:</a:t>
            </a:r>
          </a:p>
          <a:p>
            <a:r>
              <a:rPr lang="en-US" sz="4000" b="0" dirty="0">
                <a:solidFill>
                  <a:srgbClr val="376092"/>
                </a:solidFill>
              </a:rPr>
              <a:t>	how much of the Tree of 	Life is present in an area? </a:t>
            </a:r>
          </a:p>
        </p:txBody>
      </p:sp>
      <p:sp>
        <p:nvSpPr>
          <p:cNvPr id="3" name="TextBox 2"/>
          <p:cNvSpPr txBox="1"/>
          <p:nvPr/>
        </p:nvSpPr>
        <p:spPr>
          <a:xfrm>
            <a:off x="2880027" y="2401564"/>
            <a:ext cx="3062712" cy="415498"/>
          </a:xfrm>
          <a:prstGeom prst="rect">
            <a:avLst/>
          </a:prstGeom>
          <a:noFill/>
        </p:spPr>
        <p:txBody>
          <a:bodyPr wrap="square" rtlCol="0">
            <a:spAutoFit/>
          </a:bodyPr>
          <a:lstStyle/>
          <a:p>
            <a:r>
              <a:rPr lang="en-US" sz="2100" dirty="0"/>
              <a:t>Oaks</a:t>
            </a:r>
          </a:p>
        </p:txBody>
      </p:sp>
      <p:pic>
        <p:nvPicPr>
          <p:cNvPr id="11" name="Picture 10"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880028" y="2988642"/>
            <a:ext cx="826871" cy="495810"/>
          </a:xfrm>
          <a:prstGeom prst="rect">
            <a:avLst/>
          </a:prstGeom>
        </p:spPr>
      </p:pic>
      <p:pic>
        <p:nvPicPr>
          <p:cNvPr id="12" name="Picture 11"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3618037" y="2988642"/>
            <a:ext cx="826871" cy="495810"/>
          </a:xfrm>
          <a:prstGeom prst="rect">
            <a:avLst/>
          </a:prstGeom>
        </p:spPr>
      </p:pic>
      <p:pic>
        <p:nvPicPr>
          <p:cNvPr id="13" name="Picture 12"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4444907" y="2988642"/>
            <a:ext cx="826871" cy="495810"/>
          </a:xfrm>
          <a:prstGeom prst="rect">
            <a:avLst/>
          </a:prstGeom>
        </p:spPr>
      </p:pic>
      <p:pic>
        <p:nvPicPr>
          <p:cNvPr id="14" name="Picture 13"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5271778" y="2988642"/>
            <a:ext cx="826871" cy="495810"/>
          </a:xfrm>
          <a:prstGeom prst="rect">
            <a:avLst/>
          </a:prstGeom>
        </p:spPr>
      </p:pic>
      <p:pic>
        <p:nvPicPr>
          <p:cNvPr id="15" name="Picture 14"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098648" y="2988642"/>
            <a:ext cx="826871" cy="495810"/>
          </a:xfrm>
          <a:prstGeom prst="rect">
            <a:avLst/>
          </a:prstGeom>
        </p:spPr>
      </p:pic>
      <p:pic>
        <p:nvPicPr>
          <p:cNvPr id="16" name="Picture 15"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925519" y="2988642"/>
            <a:ext cx="826871" cy="495810"/>
          </a:xfrm>
          <a:prstGeom prst="rect">
            <a:avLst/>
          </a:prstGeom>
        </p:spPr>
      </p:pic>
      <p:pic>
        <p:nvPicPr>
          <p:cNvPr id="17" name="Picture 16"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7752389" y="2994992"/>
            <a:ext cx="826871" cy="495810"/>
          </a:xfrm>
          <a:prstGeom prst="rect">
            <a:avLst/>
          </a:prstGeom>
        </p:spPr>
      </p:pic>
      <p:pic>
        <p:nvPicPr>
          <p:cNvPr id="18" name="Picture 17"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579260" y="2994992"/>
            <a:ext cx="826871" cy="495810"/>
          </a:xfrm>
          <a:prstGeom prst="rect">
            <a:avLst/>
          </a:prstGeom>
        </p:spPr>
      </p:pic>
      <p:pic>
        <p:nvPicPr>
          <p:cNvPr id="19" name="Picture 18"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880028" y="3482754"/>
            <a:ext cx="826871" cy="495810"/>
          </a:xfrm>
          <a:prstGeom prst="rect">
            <a:avLst/>
          </a:prstGeom>
        </p:spPr>
      </p:pic>
      <p:pic>
        <p:nvPicPr>
          <p:cNvPr id="20" name="Picture 19"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3618037" y="3482754"/>
            <a:ext cx="826871" cy="495810"/>
          </a:xfrm>
          <a:prstGeom prst="rect">
            <a:avLst/>
          </a:prstGeom>
        </p:spPr>
      </p:pic>
      <p:pic>
        <p:nvPicPr>
          <p:cNvPr id="21" name="Picture 20"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4444907" y="3482754"/>
            <a:ext cx="826871" cy="495810"/>
          </a:xfrm>
          <a:prstGeom prst="rect">
            <a:avLst/>
          </a:prstGeom>
        </p:spPr>
      </p:pic>
      <p:pic>
        <p:nvPicPr>
          <p:cNvPr id="22" name="Picture 21"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5271778" y="3482754"/>
            <a:ext cx="826871" cy="495810"/>
          </a:xfrm>
          <a:prstGeom prst="rect">
            <a:avLst/>
          </a:prstGeom>
        </p:spPr>
      </p:pic>
      <p:pic>
        <p:nvPicPr>
          <p:cNvPr id="23" name="Picture 22"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098648" y="3482754"/>
            <a:ext cx="826871" cy="495810"/>
          </a:xfrm>
          <a:prstGeom prst="rect">
            <a:avLst/>
          </a:prstGeom>
        </p:spPr>
      </p:pic>
      <p:pic>
        <p:nvPicPr>
          <p:cNvPr id="24" name="Picture 23"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925519" y="3482754"/>
            <a:ext cx="826871" cy="495810"/>
          </a:xfrm>
          <a:prstGeom prst="rect">
            <a:avLst/>
          </a:prstGeom>
        </p:spPr>
      </p:pic>
      <p:pic>
        <p:nvPicPr>
          <p:cNvPr id="25" name="Picture 24"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7752389" y="3489104"/>
            <a:ext cx="826871" cy="495810"/>
          </a:xfrm>
          <a:prstGeom prst="rect">
            <a:avLst/>
          </a:prstGeom>
        </p:spPr>
      </p:pic>
      <p:pic>
        <p:nvPicPr>
          <p:cNvPr id="26" name="Picture 25"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579260" y="3489104"/>
            <a:ext cx="826871" cy="495810"/>
          </a:xfrm>
          <a:prstGeom prst="rect">
            <a:avLst/>
          </a:prstGeom>
        </p:spPr>
      </p:pic>
      <p:sp>
        <p:nvSpPr>
          <p:cNvPr id="27" name="TextBox 26"/>
          <p:cNvSpPr txBox="1"/>
          <p:nvPr/>
        </p:nvSpPr>
        <p:spPr>
          <a:xfrm>
            <a:off x="2913551" y="4171950"/>
            <a:ext cx="3062712" cy="415498"/>
          </a:xfrm>
          <a:prstGeom prst="rect">
            <a:avLst/>
          </a:prstGeom>
          <a:noFill/>
        </p:spPr>
        <p:txBody>
          <a:bodyPr wrap="square" rtlCol="0">
            <a:spAutoFit/>
          </a:bodyPr>
          <a:lstStyle/>
          <a:p>
            <a:r>
              <a:rPr lang="en-US" sz="2100" dirty="0"/>
              <a:t>Vs.</a:t>
            </a:r>
          </a:p>
        </p:txBody>
      </p:sp>
      <p:pic>
        <p:nvPicPr>
          <p:cNvPr id="40" name="Picture 39"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5265428" y="4574179"/>
            <a:ext cx="826871" cy="495810"/>
          </a:xfrm>
          <a:prstGeom prst="rect">
            <a:avLst/>
          </a:prstGeom>
        </p:spPr>
      </p:pic>
      <p:pic>
        <p:nvPicPr>
          <p:cNvPr id="42" name="Picture 41"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939992" y="4574179"/>
            <a:ext cx="826871" cy="495810"/>
          </a:xfrm>
          <a:prstGeom prst="rect">
            <a:avLst/>
          </a:prstGeom>
        </p:spPr>
      </p:pic>
      <p:pic>
        <p:nvPicPr>
          <p:cNvPr id="44" name="Picture 43"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593733" y="4580529"/>
            <a:ext cx="826871" cy="495810"/>
          </a:xfrm>
          <a:prstGeom prst="rect">
            <a:avLst/>
          </a:prstGeom>
        </p:spPr>
      </p:pic>
      <p:pic>
        <p:nvPicPr>
          <p:cNvPr id="46" name="Picture 45"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3632510" y="5068291"/>
            <a:ext cx="826871" cy="495810"/>
          </a:xfrm>
          <a:prstGeom prst="rect">
            <a:avLst/>
          </a:prstGeom>
        </p:spPr>
      </p:pic>
      <p:pic>
        <p:nvPicPr>
          <p:cNvPr id="50" name="Picture 49"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939992" y="5068291"/>
            <a:ext cx="826871" cy="495810"/>
          </a:xfrm>
          <a:prstGeom prst="rect">
            <a:avLst/>
          </a:prstGeom>
        </p:spPr>
      </p:pic>
      <p:pic>
        <p:nvPicPr>
          <p:cNvPr id="2" name="Picture 1"/>
          <p:cNvPicPr>
            <a:picLocks noChangeAspect="1"/>
          </p:cNvPicPr>
          <p:nvPr/>
        </p:nvPicPr>
        <p:blipFill>
          <a:blip r:embed="rId4"/>
          <a:stretch>
            <a:fillRect/>
          </a:stretch>
        </p:blipFill>
        <p:spPr>
          <a:xfrm>
            <a:off x="3804292" y="4219354"/>
            <a:ext cx="752475" cy="914400"/>
          </a:xfrm>
          <a:prstGeom prst="rect">
            <a:avLst/>
          </a:prstGeom>
        </p:spPr>
      </p:pic>
      <p:pic>
        <p:nvPicPr>
          <p:cNvPr id="5" name="Picture 4"/>
          <p:cNvPicPr>
            <a:picLocks noChangeAspect="1"/>
          </p:cNvPicPr>
          <p:nvPr/>
        </p:nvPicPr>
        <p:blipFill>
          <a:blip r:embed="rId5"/>
          <a:stretch>
            <a:fillRect/>
          </a:stretch>
        </p:blipFill>
        <p:spPr>
          <a:xfrm>
            <a:off x="4459380" y="5068291"/>
            <a:ext cx="1085850" cy="914400"/>
          </a:xfrm>
          <a:prstGeom prst="rect">
            <a:avLst/>
          </a:prstGeom>
        </p:spPr>
      </p:pic>
      <p:pic>
        <p:nvPicPr>
          <p:cNvPr id="6" name="Picture 5"/>
          <p:cNvPicPr>
            <a:picLocks noChangeAspect="1"/>
          </p:cNvPicPr>
          <p:nvPr/>
        </p:nvPicPr>
        <p:blipFill>
          <a:blip r:embed="rId6"/>
          <a:stretch>
            <a:fillRect/>
          </a:stretch>
        </p:blipFill>
        <p:spPr>
          <a:xfrm>
            <a:off x="6092298" y="4219355"/>
            <a:ext cx="861183" cy="856985"/>
          </a:xfrm>
          <a:prstGeom prst="rect">
            <a:avLst/>
          </a:prstGeom>
        </p:spPr>
      </p:pic>
      <p:pic>
        <p:nvPicPr>
          <p:cNvPr id="7" name="Picture 6"/>
          <p:cNvPicPr>
            <a:picLocks noChangeAspect="1"/>
          </p:cNvPicPr>
          <p:nvPr/>
        </p:nvPicPr>
        <p:blipFill>
          <a:blip r:embed="rId7"/>
          <a:stretch>
            <a:fillRect/>
          </a:stretch>
        </p:blipFill>
        <p:spPr>
          <a:xfrm>
            <a:off x="7766863" y="4219355"/>
            <a:ext cx="826871" cy="848937"/>
          </a:xfrm>
          <a:prstGeom prst="rect">
            <a:avLst/>
          </a:prstGeom>
        </p:spPr>
      </p:pic>
      <p:pic>
        <p:nvPicPr>
          <p:cNvPr id="8" name="Picture 7"/>
          <p:cNvPicPr>
            <a:picLocks noChangeAspect="1"/>
          </p:cNvPicPr>
          <p:nvPr/>
        </p:nvPicPr>
        <p:blipFill>
          <a:blip r:embed="rId8"/>
          <a:stretch>
            <a:fillRect/>
          </a:stretch>
        </p:blipFill>
        <p:spPr>
          <a:xfrm>
            <a:off x="7762757" y="5068291"/>
            <a:ext cx="857250" cy="914400"/>
          </a:xfrm>
          <a:prstGeom prst="rect">
            <a:avLst/>
          </a:prstGeom>
        </p:spPr>
      </p:pic>
      <p:pic>
        <p:nvPicPr>
          <p:cNvPr id="9" name="Picture 8"/>
          <p:cNvPicPr>
            <a:picLocks noChangeAspect="1"/>
          </p:cNvPicPr>
          <p:nvPr/>
        </p:nvPicPr>
        <p:blipFill>
          <a:blip r:embed="rId9"/>
          <a:stretch>
            <a:fillRect/>
          </a:stretch>
        </p:blipFill>
        <p:spPr>
          <a:xfrm>
            <a:off x="8620007" y="5068291"/>
            <a:ext cx="704850" cy="914400"/>
          </a:xfrm>
          <a:prstGeom prst="rect">
            <a:avLst/>
          </a:prstGeom>
        </p:spPr>
      </p:pic>
      <p:pic>
        <p:nvPicPr>
          <p:cNvPr id="29" name="Picture 28"/>
          <p:cNvPicPr>
            <a:picLocks noChangeAspect="1"/>
          </p:cNvPicPr>
          <p:nvPr/>
        </p:nvPicPr>
        <p:blipFill>
          <a:blip r:embed="rId10"/>
          <a:stretch>
            <a:fillRect/>
          </a:stretch>
        </p:blipFill>
        <p:spPr>
          <a:xfrm>
            <a:off x="6267680" y="5066593"/>
            <a:ext cx="685800" cy="914400"/>
          </a:xfrm>
          <a:prstGeom prst="rect">
            <a:avLst/>
          </a:prstGeom>
        </p:spPr>
      </p:pic>
      <p:pic>
        <p:nvPicPr>
          <p:cNvPr id="53" name="Picture 52"/>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5538970" y="5053894"/>
            <a:ext cx="807541" cy="656127"/>
          </a:xfrm>
          <a:prstGeom prst="rect">
            <a:avLst/>
          </a:prstGeom>
        </p:spPr>
      </p:pic>
      <p:pic>
        <p:nvPicPr>
          <p:cNvPr id="54" name="Picture 53"/>
          <p:cNvPicPr>
            <a:picLocks noChangeAspect="1"/>
          </p:cNvPicPr>
          <p:nvPr/>
        </p:nvPicPr>
        <p:blipFill>
          <a:blip r:embed="rId12" cstate="email">
            <a:extLst>
              <a:ext uri="{28A0092B-C50C-407E-A947-70E740481C1C}">
                <a14:useLocalDpi xmlns:a14="http://schemas.microsoft.com/office/drawing/2010/main"/>
              </a:ext>
            </a:extLst>
          </a:blip>
          <a:stretch>
            <a:fillRect/>
          </a:stretch>
        </p:blipFill>
        <p:spPr>
          <a:xfrm>
            <a:off x="2977422" y="5066594"/>
            <a:ext cx="664682" cy="664682"/>
          </a:xfrm>
          <a:prstGeom prst="rect">
            <a:avLst/>
          </a:prstGeom>
        </p:spPr>
      </p:pic>
      <p:pic>
        <p:nvPicPr>
          <p:cNvPr id="55" name="Picture 54"/>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4556767" y="4219355"/>
            <a:ext cx="708660" cy="885825"/>
          </a:xfrm>
          <a:prstGeom prst="rect">
            <a:avLst/>
          </a:prstGeom>
        </p:spPr>
      </p:pic>
      <p:pic>
        <p:nvPicPr>
          <p:cNvPr id="56" name="Picture 55" descr="oak-tree.jpg"/>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977421" y="4637944"/>
            <a:ext cx="826871" cy="495810"/>
          </a:xfrm>
          <a:prstGeom prst="rect">
            <a:avLst/>
          </a:prstGeom>
        </p:spPr>
      </p:pic>
    </p:spTree>
    <p:extLst>
      <p:ext uri="{BB962C8B-B14F-4D97-AF65-F5344CB8AC3E}">
        <p14:creationId xmlns:p14="http://schemas.microsoft.com/office/powerpoint/2010/main" val="9896369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671</TotalTime>
  <Words>979</Words>
  <Application>Microsoft Macintosh PowerPoint</Application>
  <PresentationFormat>Widescreen</PresentationFormat>
  <Paragraphs>117</Paragraphs>
  <Slides>15</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Helvetica</vt:lpstr>
      <vt:lpstr>Times New Roman</vt:lpstr>
      <vt:lpstr>Office Theme</vt:lpstr>
      <vt:lpstr>Connecting Specimens, Trees, Tools</vt:lpstr>
      <vt:lpstr>PowerPoint Presentation</vt:lpstr>
      <vt:lpstr>Label Data</vt:lpstr>
      <vt:lpstr>PowerPoint Presentation</vt:lpstr>
      <vt:lpstr>Lifemapper: Species Distribution Modeling</vt:lpstr>
      <vt:lpstr>Connecting Specimens, Trees, Tools</vt:lpstr>
      <vt:lpstr>Connecting Trees, Specimens, Tools</vt:lpstr>
      <vt:lpstr>Spatial Phylogenetics </vt:lpstr>
      <vt:lpstr>PowerPoint Presentation</vt:lpstr>
      <vt:lpstr>PD – Genera of China Angiosperms</vt:lpstr>
      <vt:lpstr>Biotaphy 2: Goals</vt:lpstr>
      <vt:lpstr>Biotaphy 2 Workflows</vt:lpstr>
      <vt:lpstr>BiotaPhy:  Architecture</vt:lpstr>
      <vt:lpstr>A project in need of a logo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BiotaPhy:  Connect Trees, Specimens, Distribution Modeling, Tools</dc:title>
  <dc:creator>Microsoft Office User</dc:creator>
  <cp:lastModifiedBy>Microsoft Office User</cp:lastModifiedBy>
  <cp:revision>40</cp:revision>
  <dcterms:created xsi:type="dcterms:W3CDTF">2020-01-03T18:53:59Z</dcterms:created>
  <dcterms:modified xsi:type="dcterms:W3CDTF">2021-07-17T17:25:14Z</dcterms:modified>
</cp:coreProperties>
</file>

<file path=docProps/thumbnail.jpeg>
</file>